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4522-5828-44A1-9348-25E2250C3F64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0678B6D-1ECD-4B79-B8C4-DA379BA670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4522-5828-44A1-9348-25E2250C3F64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78B6D-1ECD-4B79-B8C4-DA379BA670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4522-5828-44A1-9348-25E2250C3F64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78B6D-1ECD-4B79-B8C4-DA379BA670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4522-5828-44A1-9348-25E2250C3F64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0678B6D-1ECD-4B79-B8C4-DA379BA670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4522-5828-44A1-9348-25E2250C3F64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78B6D-1ECD-4B79-B8C4-DA379BA670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4522-5828-44A1-9348-25E2250C3F64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78B6D-1ECD-4B79-B8C4-DA379BA670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4522-5828-44A1-9348-25E2250C3F64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0678B6D-1ECD-4B79-B8C4-DA379BA670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4522-5828-44A1-9348-25E2250C3F64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78B6D-1ECD-4B79-B8C4-DA379BA670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4522-5828-44A1-9348-25E2250C3F64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78B6D-1ECD-4B79-B8C4-DA379BA670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4522-5828-44A1-9348-25E2250C3F64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78B6D-1ECD-4B79-B8C4-DA379BA670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4522-5828-44A1-9348-25E2250C3F64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78B6D-1ECD-4B79-B8C4-DA379BA670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7354522-5828-44A1-9348-25E2250C3F64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0678B6D-1ECD-4B79-B8C4-DA379BA670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split orient="vert"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857232"/>
            <a:ext cx="8458200" cy="29289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dirty="0" smtClean="0"/>
              <a:t>Развитие познавательных      процессов учащихся младших классов</a:t>
            </a:r>
            <a:br>
              <a:rPr lang="ru-RU" b="0" dirty="0" smtClean="0"/>
            </a:br>
            <a:r>
              <a:rPr lang="ru-RU" b="0" dirty="0" smtClean="0"/>
              <a:t> на занятиях кружка</a:t>
            </a:r>
            <a:br>
              <a:rPr lang="ru-RU" b="0" dirty="0" smtClean="0"/>
            </a:br>
            <a:r>
              <a:rPr lang="ru-RU" b="0" dirty="0" smtClean="0"/>
              <a:t> «Юные </a:t>
            </a:r>
            <a:r>
              <a:rPr lang="ru-RU" dirty="0" smtClean="0"/>
              <a:t>эрудиты</a:t>
            </a:r>
            <a:r>
              <a:rPr lang="ru-RU" b="0" dirty="0" smtClean="0"/>
              <a:t>» в рамках введения ФГОС</a:t>
            </a:r>
            <a:r>
              <a:rPr lang="en-US" b="0" dirty="0" smtClean="0"/>
              <a:t> </a:t>
            </a:r>
            <a:r>
              <a:rPr lang="ru-RU" b="0" dirty="0" smtClean="0"/>
              <a:t>НОО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5572140"/>
            <a:ext cx="8458200" cy="914400"/>
          </a:xfrm>
        </p:spPr>
        <p:txBody>
          <a:bodyPr/>
          <a:lstStyle/>
          <a:p>
            <a:r>
              <a:rPr lang="ru-RU" dirty="0" smtClean="0"/>
              <a:t>Руководитель кружка –Локтева Елена Ивановна</a:t>
            </a:r>
          </a:p>
          <a:p>
            <a:r>
              <a:rPr lang="ru-RU" dirty="0" smtClean="0"/>
              <a:t>2012- 2013 учебный год</a:t>
            </a:r>
            <a:endParaRPr lang="ru-RU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Задания на развитие внимания.</a:t>
            </a:r>
            <a:br>
              <a:rPr lang="ru-RU" sz="3200" dirty="0">
                <a:solidFill>
                  <a:schemeClr val="tx1"/>
                </a:solidFill>
              </a:rPr>
            </a:b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58" y="1285860"/>
            <a:ext cx="8215370" cy="4714908"/>
          </a:xfrm>
          <a:noFill/>
          <a:ln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Задания на развитие внимания.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. Пройди лабиринт,  собирая  буквы.  Запиши  слово,  которое ты  составил.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714620"/>
            <a:ext cx="5286412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57200"/>
            <a:ext cx="8705880" cy="8382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Задания  на развитие памяти.</a:t>
            </a:r>
            <a:endParaRPr lang="ru-RU" sz="3200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4348" y="1285860"/>
            <a:ext cx="7643866" cy="5143536"/>
          </a:xfrm>
          <a:noFill/>
          <a:ln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РАЗВИТИЕ  СЛУХОВОЙ   ПАМЯТИ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dirty="0" smtClean="0"/>
              <a:t>1Нарисуй жёлтый круг слева от красного квадрата,  но спра­ва от зелёного треугольник.</a:t>
            </a:r>
          </a:p>
          <a:p>
            <a:r>
              <a:rPr lang="ru-RU" dirty="0" smtClean="0"/>
              <a:t>2. Слушай слова, которые тебе прочитает взрослый. Ставь крестик тогда, когда услышишь слово с сочетанием </a:t>
            </a:r>
            <a:r>
              <a:rPr lang="ru-RU" dirty="0" err="1" smtClean="0"/>
              <a:t>чк</a:t>
            </a:r>
            <a:r>
              <a:rPr lang="ru-RU" dirty="0" smtClean="0"/>
              <a:t>, </a:t>
            </a:r>
            <a:r>
              <a:rPr lang="ru-RU" dirty="0" err="1" smtClean="0"/>
              <a:t>чн</a:t>
            </a:r>
            <a:r>
              <a:rPr lang="ru-RU" dirty="0" smtClean="0"/>
              <a:t>, </a:t>
            </a:r>
            <a:r>
              <a:rPr lang="ru-RU" dirty="0" err="1" smtClean="0"/>
              <a:t>нч</a:t>
            </a:r>
            <a:r>
              <a:rPr lang="ru-RU" dirty="0" smtClean="0"/>
              <a:t>,   </a:t>
            </a:r>
            <a:r>
              <a:rPr lang="ru-RU" dirty="0" err="1" smtClean="0"/>
              <a:t>щн.Сколько</a:t>
            </a:r>
            <a:r>
              <a:rPr lang="ru-RU" dirty="0" smtClean="0"/>
              <a:t> слов ты услышал?</a:t>
            </a:r>
          </a:p>
          <a:p>
            <a:pPr>
              <a:buNone/>
            </a:pPr>
            <a:r>
              <a:rPr lang="ru-RU" b="1" dirty="0" smtClean="0"/>
              <a:t>Девочка, малышка, мальчонка, ручка, печка, солнце, солнечный, зайчонок.     </a:t>
            </a:r>
          </a:p>
          <a:p>
            <a:r>
              <a:rPr lang="ru-RU" dirty="0" smtClean="0"/>
              <a:t>Вспомни и запиши слова с сочетаниями </a:t>
            </a:r>
            <a:r>
              <a:rPr lang="ru-RU" dirty="0" err="1" smtClean="0"/>
              <a:t>чк</a:t>
            </a:r>
            <a:r>
              <a:rPr lang="ru-RU" dirty="0" smtClean="0"/>
              <a:t>, </a:t>
            </a:r>
            <a:r>
              <a:rPr lang="ru-RU" dirty="0" err="1" smtClean="0"/>
              <a:t>чн</a:t>
            </a:r>
            <a:r>
              <a:rPr lang="ru-RU" dirty="0" smtClean="0"/>
              <a:t>, </a:t>
            </a:r>
            <a:r>
              <a:rPr lang="ru-RU" dirty="0" err="1" smtClean="0"/>
              <a:t>нч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Задания на развитие и совершенствование воображения.</a:t>
            </a:r>
            <a:endParaRPr lang="ru-RU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8465" y="2000240"/>
            <a:ext cx="8209750" cy="4286280"/>
          </a:xfrm>
          <a:noFill/>
          <a:ln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Задания на развитие и совершенствование воображения.</a:t>
            </a:r>
            <a:endParaRPr lang="ru-RU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4348" y="1428736"/>
            <a:ext cx="7715304" cy="5214974"/>
          </a:xfrm>
          <a:noFill/>
          <a:ln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Задания на развитие и совершенствование воображения.</a:t>
            </a:r>
            <a:endParaRPr lang="ru-RU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596" y="1428737"/>
            <a:ext cx="8358246" cy="5350134"/>
          </a:xfrm>
          <a:noFill/>
          <a:ln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Задания, развивающие мышление.</a:t>
            </a:r>
            <a:endParaRPr lang="ru-RU" sz="3200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7790" y="1285860"/>
            <a:ext cx="8738385" cy="4929222"/>
          </a:xfrm>
          <a:noFill/>
          <a:ln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ЛОГИЧЕСКИ-ПОИСКОВЫЕ  ЗАДАНИЯ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75234"/>
          </a:xfrm>
        </p:spPr>
        <p:txBody>
          <a:bodyPr/>
          <a:lstStyle/>
          <a:p>
            <a:r>
              <a:rPr lang="ru-RU" dirty="0" smtClean="0"/>
              <a:t>. Соедини половинки слов так, чтобы получились целые слова.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85852" y="2643180"/>
          <a:ext cx="6334148" cy="36433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3167074"/>
                <a:gridCol w="3167074"/>
              </a:tblGrid>
              <a:tr h="364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/>
                        <a:t>САМО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542290">
                        <a:spcAft>
                          <a:spcPts val="0"/>
                        </a:spcAft>
                      </a:pPr>
                      <a:r>
                        <a:rPr lang="ru-RU" sz="1400" spc="-40"/>
                        <a:t>БОЛ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</a:tr>
              <a:tr h="364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БУК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542290">
                        <a:spcAft>
                          <a:spcPts val="0"/>
                        </a:spcAft>
                      </a:pPr>
                      <a:r>
                        <a:rPr lang="ru-RU" sz="1400" spc="-50"/>
                        <a:t>ВЕРТ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</a:tr>
              <a:tr h="364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ФУТ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542290">
                        <a:spcAft>
                          <a:spcPts val="0"/>
                        </a:spcAft>
                      </a:pPr>
                      <a:r>
                        <a:rPr lang="ru-RU" sz="1400" spc="-50"/>
                        <a:t>ВАРЬ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</a:tr>
              <a:tr h="364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/>
                        <a:t>БАЛ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542290">
                        <a:spcAft>
                          <a:spcPts val="0"/>
                        </a:spcAft>
                      </a:pPr>
                      <a:r>
                        <a:rPr lang="ru-RU" sz="1400" spc="-5" dirty="0"/>
                        <a:t>НИК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</a:tr>
              <a:tr h="364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/>
                        <a:t>КАП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542290">
                        <a:spcAft>
                          <a:spcPts val="0"/>
                        </a:spcAft>
                      </a:pPr>
                      <a:r>
                        <a:rPr lang="ru-RU" sz="1400" spc="-45"/>
                        <a:t>КОН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</a:tr>
              <a:tr h="364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КОН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542290">
                        <a:spcAft>
                          <a:spcPts val="0"/>
                        </a:spcAft>
                      </a:pPr>
                      <a:r>
                        <a:rPr lang="ru-RU" sz="1400" spc="-60"/>
                        <a:t>НАЛ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</a:tr>
              <a:tr h="364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ВА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545465">
                        <a:spcAft>
                          <a:spcPts val="0"/>
                        </a:spcAft>
                      </a:pPr>
                      <a:r>
                        <a:rPr lang="ru-RU" sz="1400"/>
                        <a:t>КА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</a:tr>
              <a:tr h="364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КА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545465">
                        <a:spcAft>
                          <a:spcPts val="0"/>
                        </a:spcAft>
                      </a:pPr>
                      <a:r>
                        <a:rPr lang="ru-RU" sz="1400"/>
                        <a:t>ГОН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</a:tr>
              <a:tr h="364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ГОН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545465">
                        <a:spcAft>
                          <a:spcPts val="0"/>
                        </a:spcAft>
                      </a:pPr>
                      <a:r>
                        <a:rPr lang="ru-RU" sz="1400"/>
                        <a:t>КАН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</a:tr>
              <a:tr h="364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ЧАЙ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545465">
                        <a:spcAft>
                          <a:spcPts val="0"/>
                        </a:spcAft>
                      </a:pPr>
                      <a:r>
                        <a:rPr lang="ru-RU" sz="1400" spc="-55" dirty="0"/>
                        <a:t>ВАР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ЛОГИЧЕСКИ-ПОИСКОВЫЕ  ЗАДАНИЯ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Замени  в слове  гласную и запиши  новые слова</a:t>
            </a:r>
          </a:p>
          <a:p>
            <a:pPr>
              <a:buNone/>
            </a:pPr>
            <a:r>
              <a:rPr lang="ru-RU" dirty="0" smtClean="0"/>
              <a:t>    СОН  -________             МЕЛ  -__________                СЫР-_________</a:t>
            </a:r>
          </a:p>
          <a:p>
            <a:pPr>
              <a:buNone/>
            </a:pPr>
            <a:r>
              <a:rPr lang="ru-RU" dirty="0" smtClean="0"/>
              <a:t>    СУД-________                 ДУЛ_-_______</a:t>
            </a:r>
          </a:p>
          <a:p>
            <a:pPr>
              <a:buNone/>
            </a:pPr>
            <a:r>
              <a:rPr lang="ru-RU" smtClean="0"/>
              <a:t>    ДОМ </a:t>
            </a:r>
            <a:r>
              <a:rPr lang="ru-RU" dirty="0" smtClean="0"/>
              <a:t>- ________            ТИК- _________                ПИЛ-_________</a:t>
            </a:r>
          </a:p>
          <a:p>
            <a:endParaRPr lang="ru-RU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571612"/>
          </a:xfrm>
        </p:spPr>
        <p:txBody>
          <a:bodyPr>
            <a:normAutofit fontScale="90000"/>
          </a:bodyPr>
          <a:lstStyle/>
          <a:p>
            <a:r>
              <a:rPr lang="ru-RU" sz="6000" dirty="0" smtClean="0"/>
              <a:t> </a:t>
            </a:r>
            <a:r>
              <a:rPr lang="ru-RU" sz="3100" dirty="0" smtClean="0"/>
              <a:t>Цель данного кружка: развитие познавательных способностей учащихся  на основе системы развивающих занятий.</a:t>
            </a: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714488"/>
            <a:ext cx="8686800" cy="436563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dirty="0" smtClean="0"/>
              <a:t> </a:t>
            </a:r>
            <a:r>
              <a:rPr lang="ru-RU" b="1" dirty="0" smtClean="0"/>
              <a:t>Основные задачи :</a:t>
            </a:r>
            <a:endParaRPr lang="ru-RU" dirty="0" smtClean="0"/>
          </a:p>
          <a:p>
            <a:pPr>
              <a:lnSpc>
                <a:spcPct val="80000"/>
              </a:lnSpc>
            </a:pPr>
            <a:r>
              <a:rPr lang="ru-RU" dirty="0" smtClean="0"/>
              <a:t>развитие мышления в процессе формирования основных приемов мыслительной деятельности;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развитие психических познавательных процессов: различных видов памяти, внимания, зрительного восприятия, воображения;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развитие языковой культуры и формирование речевых умений;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формирование навыков творческого мышления и развитие умения решать нестандартные задачи;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развитие познавательной активности и самостоятельной мыслительной деятельности учащихся;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формирование и развитие коммуникативных умений;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формирование навыков применения полученных знаний и умений в процессе изучения школьных дисциплин и в практической деятельности</a:t>
            </a:r>
            <a:endParaRPr lang="ru-RU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Разные формы работы на занятиях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-индивидуальная</a:t>
            </a:r>
          </a:p>
          <a:p>
            <a:pPr>
              <a:buNone/>
            </a:pPr>
            <a:r>
              <a:rPr lang="ru-RU" dirty="0" smtClean="0"/>
              <a:t>-парная</a:t>
            </a:r>
          </a:p>
          <a:p>
            <a:pPr>
              <a:buNone/>
            </a:pPr>
            <a:r>
              <a:rPr lang="ru-RU" dirty="0" smtClean="0"/>
              <a:t>-групповая или командная</a:t>
            </a:r>
          </a:p>
          <a:p>
            <a:pPr>
              <a:buNone/>
            </a:pPr>
            <a:r>
              <a:rPr lang="ru-RU" dirty="0" smtClean="0"/>
              <a:t>-коллективная (на классной доске или на интерактивной)</a:t>
            </a:r>
            <a:endParaRPr lang="ru-RU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Индивидуальная работа</a:t>
            </a:r>
            <a:endParaRPr lang="ru-RU" dirty="0"/>
          </a:p>
        </p:txBody>
      </p:sp>
      <p:pic>
        <p:nvPicPr>
          <p:cNvPr id="1026" name="Picture 2" descr="C:\Documents and Settings\Admin\Рабочий стол\фото кружка\DSC035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парой</a:t>
            </a:r>
            <a:endParaRPr lang="ru-RU" dirty="0"/>
          </a:p>
        </p:txBody>
      </p:sp>
      <p:pic>
        <p:nvPicPr>
          <p:cNvPr id="2050" name="Picture 2" descr="C:\Documents and Settings\Admin\Рабочий стол\фото кружка\DSC035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Командная работа</a:t>
            </a:r>
            <a:endParaRPr lang="ru-RU" dirty="0"/>
          </a:p>
        </p:txBody>
      </p:sp>
      <p:pic>
        <p:nvPicPr>
          <p:cNvPr id="3074" name="Picture 2" descr="C:\Documents and Settings\Admin\Рабочий стол\фото кружка\DSC035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4112" y="1500174"/>
            <a:ext cx="6649788" cy="4857783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Documents and Settings\Admin\Рабочий стол\фото кружка\DSC035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на школьной доске</a:t>
            </a:r>
            <a:endParaRPr lang="ru-RU" dirty="0"/>
          </a:p>
        </p:txBody>
      </p:sp>
      <p:pic>
        <p:nvPicPr>
          <p:cNvPr id="5122" name="Picture 2" descr="C:\Documents and Settings\Admin\Рабочий стол\фото кружка\DSC035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на интерактивной доске</a:t>
            </a:r>
            <a:endParaRPr lang="ru-RU" dirty="0"/>
          </a:p>
        </p:txBody>
      </p:sp>
      <p:pic>
        <p:nvPicPr>
          <p:cNvPr id="6146" name="Picture 2" descr="C:\Documents and Settings\Admin\Рабочий стол\фото кружка\DSC035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Источники  информации: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Газета «Первое сентября» («Начальная школа».Приложение)</a:t>
            </a:r>
          </a:p>
          <a:p>
            <a:r>
              <a:rPr lang="ru-RU" dirty="0" smtClean="0"/>
              <a:t>Журналы «Начальная школа»</a:t>
            </a:r>
          </a:p>
          <a:p>
            <a:r>
              <a:rPr lang="ru-RU" smtClean="0"/>
              <a:t>Интернет-ресурсы</a:t>
            </a:r>
            <a:endParaRPr lang="ru-RU"/>
          </a:p>
        </p:txBody>
      </p:sp>
    </p:spTree>
  </p:cSld>
  <p:clrMapOvr>
    <a:masterClrMapping/>
  </p:clrMapOvr>
  <p:transition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/>
              <a:t> </a:t>
            </a:r>
            <a:r>
              <a:rPr lang="ru-RU" dirty="0" smtClean="0"/>
              <a:t>Особенности организации учебного процесса: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dirty="0" smtClean="0"/>
              <a:t>- </a:t>
            </a:r>
            <a:r>
              <a:rPr lang="ru-RU" dirty="0" smtClean="0"/>
              <a:t>материал каждого занятия рассчитан на 35-40 минут;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dirty="0" smtClean="0"/>
              <a:t>- отсутствие отметок;</a:t>
            </a:r>
            <a:endParaRPr lang="ru-RU" sz="20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dirty="0" smtClean="0"/>
              <a:t>- применяются  занимательные и доступные для понимания задания и упражнения;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dirty="0" smtClean="0"/>
              <a:t>- самостоятельное решение детьми поисковых задач;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dirty="0" smtClean="0"/>
              <a:t>- коллективное обсуждение;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dirty="0" smtClean="0"/>
              <a:t>- коллективная проверка решения задач;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dirty="0" smtClean="0"/>
              <a:t>- используются задачи разной сложности;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dirty="0" smtClean="0"/>
              <a:t>- ребенок сам оценивает свои успехи;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 smtClean="0"/>
              <a:t>- </a:t>
            </a:r>
            <a:r>
              <a:rPr lang="ru-RU" dirty="0" smtClean="0"/>
              <a:t>один вид деятельности сменяется другим;</a:t>
            </a:r>
            <a:endParaRPr lang="ru-RU" sz="20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ru-RU" dirty="0" smtClean="0"/>
              <a:t>- реализован принцип «спирали» .</a:t>
            </a:r>
            <a:endParaRPr lang="ru-RU" sz="2000" dirty="0" smtClean="0"/>
          </a:p>
          <a:p>
            <a:endParaRPr lang="ru-RU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5001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Особенности организации работы кружка.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-В кружке занимается группа из 10-12 человек.</a:t>
            </a:r>
          </a:p>
          <a:p>
            <a:r>
              <a:rPr lang="ru-RU" dirty="0" smtClean="0"/>
              <a:t>-Для  занятий у ребёнка должны быть: ручка, цветные карандаши, простой карандаш, линейка, тетрадь в клетку, отпечатанный материал занятия, счётные палочки или спички.</a:t>
            </a:r>
            <a:endParaRPr lang="ru-RU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Модель занятия  такова: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/>
              <a:t>«МОЗГОВАЯ ГИМНАСТИКА» (1-2 минуты);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/>
              <a:t>- РАЗМИНКА (3 минуты);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/>
              <a:t>- тренировка и развитие психических механизмов, лежащих в основе познавательных способностей, памяти, внимания, воображения, мышления (15 минут);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dirty="0" smtClean="0"/>
              <a:t>- ВЕСЕЛАЯ ПЕРЕМЕНКА (3-5 минут);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dirty="0" smtClean="0"/>
              <a:t>- КОРРЕГИРУЮЩАЯ ГИМНАСТИКА ДЛЯ ГЛАЗ (1-2 минут)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smtClean="0"/>
              <a:t>- ПОСТРОЕНИЕ ПРЕДМЕТНЫХ КАРТИНОК, ШТРИХОВКА (15 минут).</a:t>
            </a:r>
          </a:p>
          <a:p>
            <a:endParaRPr lang="ru-RU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«МОЗГОВАЯ ГИМНАСТИКА» (1-2 мин).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1811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b="1" i="1" dirty="0" smtClean="0"/>
              <a:t>- Качания головой</a:t>
            </a:r>
            <a:r>
              <a:rPr lang="ru-RU" i="1" dirty="0" smtClean="0"/>
              <a:t> (упражнение стимулирует мыслительные процессы);</a:t>
            </a:r>
            <a:endParaRPr lang="ru-RU" b="1" i="1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b="1" i="1" dirty="0" smtClean="0"/>
              <a:t>- «Восьмёрки»</a:t>
            </a:r>
            <a:r>
              <a:rPr lang="ru-RU" i="1" dirty="0" smtClean="0"/>
              <a:t> (упражнение активизирует структуры мозга, обеспечивающие запоминание, повышает устойчивость внимания);</a:t>
            </a:r>
            <a:endParaRPr lang="ru-RU" b="1" i="1" dirty="0" smtClean="0"/>
          </a:p>
          <a:p>
            <a:pPr>
              <a:buNone/>
            </a:pPr>
            <a:r>
              <a:rPr lang="ru-RU" b="1" i="1" dirty="0" smtClean="0"/>
              <a:t>- «</a:t>
            </a:r>
            <a:r>
              <a:rPr lang="ru-RU" b="1" dirty="0" smtClean="0"/>
              <a:t>«Танцующие пальцы»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(</a:t>
            </a:r>
            <a:r>
              <a:rPr lang="ru-RU" i="1" dirty="0" smtClean="0"/>
              <a:t>упражнение помогает усилению концентрации внимания, активизации работы полушарий.)</a:t>
            </a:r>
            <a:br>
              <a:rPr lang="ru-RU" i="1" dirty="0" smtClean="0"/>
            </a:br>
            <a:endParaRPr lang="ru-RU" b="1" i="1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b="1" i="1" dirty="0" smtClean="0"/>
              <a:t>- Моргания </a:t>
            </a:r>
            <a:r>
              <a:rPr lang="ru-RU" i="1" dirty="0" smtClean="0"/>
              <a:t>(полезно при всех видах нарушения зрения);</a:t>
            </a:r>
            <a:endParaRPr lang="ru-RU" b="1" i="1" dirty="0" smtClean="0"/>
          </a:p>
          <a:p>
            <a:pPr>
              <a:lnSpc>
                <a:spcPct val="80000"/>
              </a:lnSpc>
              <a:buNone/>
            </a:pPr>
            <a:r>
              <a:rPr lang="ru-RU" b="1" i="1" dirty="0" smtClean="0"/>
              <a:t> -</a:t>
            </a:r>
            <a:r>
              <a:rPr lang="ru-RU" b="1" dirty="0" smtClean="0"/>
              <a:t>«Симметричные рисунки»</a:t>
            </a:r>
            <a:r>
              <a:rPr lang="ru-RU" dirty="0" smtClean="0"/>
              <a:t> (</a:t>
            </a:r>
            <a:r>
              <a:rPr lang="ru-RU" i="1" dirty="0" smtClean="0"/>
              <a:t>упражнение улучшает процесс письма, синхронизирует работу мозга</a:t>
            </a:r>
            <a:r>
              <a:rPr lang="ru-RU" dirty="0" smtClean="0"/>
              <a:t>.)</a:t>
            </a:r>
            <a:br>
              <a:rPr lang="ru-RU" dirty="0" smtClean="0"/>
            </a:br>
            <a:endParaRPr lang="ru-RU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b="1" i="1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РАЗМИНКА (3 минуты).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Какое  сегодня число? День недели?</a:t>
            </a:r>
          </a:p>
          <a:p>
            <a:pPr lvl="0"/>
            <a:r>
              <a:rPr lang="ru-RU" dirty="0" smtClean="0"/>
              <a:t>Как кричит </a:t>
            </a:r>
            <a:r>
              <a:rPr lang="ru-RU" dirty="0" err="1" smtClean="0"/>
              <a:t>осёл</a:t>
            </a:r>
            <a:r>
              <a:rPr lang="ru-RU" dirty="0" smtClean="0"/>
              <a:t>?</a:t>
            </a:r>
          </a:p>
          <a:p>
            <a:pPr lvl="0"/>
            <a:r>
              <a:rPr lang="ru-RU" dirty="0" smtClean="0"/>
              <a:t>Наименьшее однозначное число?</a:t>
            </a:r>
          </a:p>
          <a:p>
            <a:pPr lvl="0"/>
            <a:r>
              <a:rPr lang="ru-RU" dirty="0" smtClean="0"/>
              <a:t>На чём  путешествовал  Емеля?</a:t>
            </a:r>
          </a:p>
          <a:p>
            <a:pPr lvl="0"/>
            <a:r>
              <a:rPr lang="ru-RU" dirty="0" smtClean="0"/>
              <a:t>Как называется  рот у птицы?</a:t>
            </a:r>
          </a:p>
          <a:p>
            <a:pPr lvl="0"/>
            <a:r>
              <a:rPr lang="ru-RU" dirty="0" smtClean="0"/>
              <a:t>Кто сидит на троне  и управляет    царством?</a:t>
            </a:r>
          </a:p>
          <a:p>
            <a:pPr lvl="0"/>
            <a:r>
              <a:rPr lang="ru-RU" dirty="0" smtClean="0"/>
              <a:t>Заведение,  где детей  пытаются  чему-нибудь научить.</a:t>
            </a:r>
          </a:p>
          <a:p>
            <a:pPr lvl="0"/>
            <a:r>
              <a:rPr lang="ru-RU" dirty="0" smtClean="0"/>
              <a:t>Назови  наибольшее однозначное число.</a:t>
            </a:r>
          </a:p>
          <a:p>
            <a:pPr lvl="0"/>
            <a:r>
              <a:rPr lang="ru-RU" dirty="0" smtClean="0"/>
              <a:t>Её  наклеивают на конверт.  Что это?</a:t>
            </a:r>
          </a:p>
          <a:p>
            <a:pPr lvl="0"/>
            <a:r>
              <a:rPr lang="ru-RU" dirty="0" smtClean="0"/>
              <a:t>Сколько  гласных звуков  в  русском  языке? А букв? Почему?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85723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РАЗМИНКА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785794"/>
            <a:ext cx="8686800" cy="571504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/>
              <a:t>       Растительная жизнь»</a:t>
            </a:r>
          </a:p>
          <a:p>
            <a:r>
              <a:rPr lang="ru-RU" sz="1800" dirty="0" smtClean="0"/>
              <a:t>1. Как с греческого языка переводится название растения астра? (звезда)</a:t>
            </a:r>
          </a:p>
          <a:p>
            <a:r>
              <a:rPr lang="ru-RU" sz="1800" dirty="0" smtClean="0"/>
              <a:t>2. Эта дикая малина получила своё название за то, что ветви её сплошь покрыты острыми шипами. (ежевика)</a:t>
            </a:r>
          </a:p>
          <a:p>
            <a:r>
              <a:rPr lang="ru-RU" sz="1800" dirty="0" smtClean="0"/>
              <a:t>3. Это растение на разных языках называется почти одинаково. У поляков оно – «позёмка», у немцев – «земляная ягода», а у русских? (земляника)</a:t>
            </a:r>
          </a:p>
          <a:p>
            <a:r>
              <a:rPr lang="ru-RU" sz="1800" dirty="0" smtClean="0"/>
              <a:t>4. Цветки этого дерева распространяют изумительный аромат и являются прекрасным средством то простуды. (липа)</a:t>
            </a:r>
          </a:p>
          <a:p>
            <a:r>
              <a:rPr lang="ru-RU" sz="1800" dirty="0" smtClean="0"/>
              <a:t>5. Какой первоцвет получил название из-за своих листьев: снаружи тёмных, холодных, а изнутри- тёплых, мягких? (мать и мачеха)</a:t>
            </a:r>
          </a:p>
          <a:p>
            <a:r>
              <a:rPr lang="ru-RU" sz="1800" dirty="0" smtClean="0"/>
              <a:t>6. Какой крупный цветок называют «цветком солнца»или «солнечным сыном»? (подсолнух)</a:t>
            </a:r>
          </a:p>
          <a:p>
            <a:r>
              <a:rPr lang="ru-RU" sz="1800" dirty="0" smtClean="0"/>
              <a:t>7. Какое болотное насекомое питается насекомыми? (росянка)</a:t>
            </a:r>
          </a:p>
          <a:p>
            <a:r>
              <a:rPr lang="ru-RU" sz="1800" dirty="0" smtClean="0"/>
              <a:t>8. В старину кору этого дерева использовали вместо бумаги. (берёза)</a:t>
            </a:r>
          </a:p>
          <a:p>
            <a:r>
              <a:rPr lang="ru-RU" sz="1800" dirty="0" smtClean="0"/>
              <a:t>9. На жарком солнышке подсох и рвётся из стручков…(горох)</a:t>
            </a:r>
          </a:p>
          <a:p>
            <a:r>
              <a:rPr lang="ru-RU" sz="1800" dirty="0" smtClean="0"/>
              <a:t>10. Как называется сушёный виноград? (изюм)</a:t>
            </a:r>
          </a:p>
          <a:p>
            <a:r>
              <a:rPr lang="ru-RU" sz="1800" dirty="0" smtClean="0"/>
              <a:t>11. Как называется колючка на розе? (шип)</a:t>
            </a:r>
          </a:p>
          <a:p>
            <a:r>
              <a:rPr lang="ru-RU" sz="1800" dirty="0" smtClean="0"/>
              <a:t>12. Какую часть растения мы едим у гороха? (семена)</a:t>
            </a:r>
          </a:p>
          <a:p>
            <a:endParaRPr lang="ru-RU" sz="1800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1857388"/>
          </a:xfrm>
        </p:spPr>
        <p:txBody>
          <a:bodyPr>
            <a:noAutofit/>
          </a:bodyPr>
          <a:lstStyle/>
          <a:p>
            <a:r>
              <a:rPr lang="ru-RU" sz="2800" dirty="0" smtClean="0"/>
              <a:t>Тренировка и развитие психических механизмов, лежащих в основе познавательных способностей, памяти, внимания, воображения, мышления (15 минут);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500306"/>
            <a:ext cx="8686800" cy="414340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- задания на развитие внимания;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- задания на развитие памяти;</a:t>
            </a:r>
          </a:p>
          <a:p>
            <a:pPr>
              <a:buFontTx/>
              <a:buChar char="-"/>
            </a:pP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задания на совершенствование    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воображения;</a:t>
            </a:r>
          </a:p>
          <a:p>
            <a:pPr>
              <a:buFontTx/>
              <a:buChar char="-"/>
            </a:pP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задания на развитие логического </a:t>
            </a: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мышления.</a:t>
            </a:r>
          </a:p>
          <a:p>
            <a:endParaRPr lang="ru-RU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130</TotalTime>
  <Words>924</Words>
  <Application>Microsoft Office PowerPoint</Application>
  <PresentationFormat>Экран (4:3)</PresentationFormat>
  <Paragraphs>127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Трек</vt:lpstr>
      <vt:lpstr>Развитие познавательных      процессов учащихся младших классов  на занятиях кружка  «Юные эрудиты» в рамках введения ФГОС НОО</vt:lpstr>
      <vt:lpstr> Цель данного кружка: развитие познавательных способностей учащихся  на основе системы развивающих занятий.</vt:lpstr>
      <vt:lpstr> Особенности организации учебного процесса:</vt:lpstr>
      <vt:lpstr>Особенности организации работы кружка. </vt:lpstr>
      <vt:lpstr>Модель занятия  такова:</vt:lpstr>
      <vt:lpstr>«МОЗГОВАЯ ГИМНАСТИКА» (1-2 мин).</vt:lpstr>
      <vt:lpstr>РАЗМИНКА (3 минуты).</vt:lpstr>
      <vt:lpstr>РАЗМИНКА</vt:lpstr>
      <vt:lpstr>Тренировка и развитие психических механизмов, лежащих в основе познавательных способностей, памяти, внимания, воображения, мышления (15 минут);</vt:lpstr>
      <vt:lpstr>Задания на развитие внимания. </vt:lpstr>
      <vt:lpstr>Задания на развитие внимания.</vt:lpstr>
      <vt:lpstr>Задания  на развитие памяти.</vt:lpstr>
      <vt:lpstr>РАЗВИТИЕ  СЛУХОВОЙ   ПАМЯТИ </vt:lpstr>
      <vt:lpstr>Задания на развитие и совершенствование воображения.</vt:lpstr>
      <vt:lpstr>Задания на развитие и совершенствование воображения.</vt:lpstr>
      <vt:lpstr>Задания на развитие и совершенствование воображения.</vt:lpstr>
      <vt:lpstr>Задания, развивающие мышление.</vt:lpstr>
      <vt:lpstr>ЛОГИЧЕСКИ-ПОИСКОВЫЕ  ЗАДАНИЯ  </vt:lpstr>
      <vt:lpstr>ЛОГИЧЕСКИ-ПОИСКОВЫЕ  ЗАДАНИЯ  </vt:lpstr>
      <vt:lpstr>Разные формы работы на занятиях</vt:lpstr>
      <vt:lpstr>Индивидуальная работа</vt:lpstr>
      <vt:lpstr>Работа парой</vt:lpstr>
      <vt:lpstr>Командная работа</vt:lpstr>
      <vt:lpstr>Слайд 24</vt:lpstr>
      <vt:lpstr>Работа на школьной доске</vt:lpstr>
      <vt:lpstr>Работа на интерактивной доске</vt:lpstr>
      <vt:lpstr>Источники  информации: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познавательных      процессов учащихся младших классов  на занятиях курса  «Юные умники и умницы» в рамках введения ФГОС</dc:title>
  <dc:creator>Admin</dc:creator>
  <cp:lastModifiedBy>Admin</cp:lastModifiedBy>
  <cp:revision>18</cp:revision>
  <dcterms:created xsi:type="dcterms:W3CDTF">2013-03-25T11:50:54Z</dcterms:created>
  <dcterms:modified xsi:type="dcterms:W3CDTF">2013-04-16T16:07:23Z</dcterms:modified>
</cp:coreProperties>
</file>