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22"/>
  </p:notesMasterIdLst>
  <p:sldIdLst>
    <p:sldId id="256" r:id="rId2"/>
    <p:sldId id="277" r:id="rId3"/>
    <p:sldId id="278" r:id="rId4"/>
    <p:sldId id="279" r:id="rId5"/>
    <p:sldId id="280" r:id="rId6"/>
    <p:sldId id="281" r:id="rId7"/>
    <p:sldId id="263" r:id="rId8"/>
    <p:sldId id="259" r:id="rId9"/>
    <p:sldId id="264" r:id="rId10"/>
    <p:sldId id="283" r:id="rId11"/>
    <p:sldId id="265" r:id="rId12"/>
    <p:sldId id="266" r:id="rId13"/>
    <p:sldId id="267" r:id="rId14"/>
    <p:sldId id="270" r:id="rId15"/>
    <p:sldId id="271" r:id="rId16"/>
    <p:sldId id="272" r:id="rId17"/>
    <p:sldId id="273" r:id="rId18"/>
    <p:sldId id="274" r:id="rId19"/>
    <p:sldId id="275" r:id="rId20"/>
    <p:sldId id="282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777" autoAdjust="0"/>
    <p:restoredTop sz="94660"/>
  </p:normalViewPr>
  <p:slideViewPr>
    <p:cSldViewPr>
      <p:cViewPr varScale="1">
        <p:scale>
          <a:sx n="63" d="100"/>
          <a:sy n="63" d="100"/>
        </p:scale>
        <p:origin x="-136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F4DC204-15BF-493A-9CDD-FB0326A657AA}" type="datetimeFigureOut">
              <a:rPr lang="ru-RU" smtClean="0"/>
              <a:pPr/>
              <a:t>16.04.2013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74173AB-709B-43CA-A277-3141B1976CD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4173AB-709B-43CA-A277-3141B1976CD8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4173AB-709B-43CA-A277-3141B1976CD8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AB777E84-31FE-417C-94EE-C2B4813478C3}" type="datetimeFigureOut">
              <a:rPr lang="ru-RU" smtClean="0"/>
              <a:pPr/>
              <a:t>16.04.2013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5686E2CF-5B87-48C2-8645-712EE85E6B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77E84-31FE-417C-94EE-C2B4813478C3}" type="datetimeFigureOut">
              <a:rPr lang="ru-RU" smtClean="0"/>
              <a:pPr/>
              <a:t>16.04.2013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6E2CF-5B87-48C2-8645-712EE85E6B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77E84-31FE-417C-94EE-C2B4813478C3}" type="datetimeFigureOut">
              <a:rPr lang="ru-RU" smtClean="0"/>
              <a:pPr/>
              <a:t>16.04.2013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6E2CF-5B87-48C2-8645-712EE85E6B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B777E84-31FE-417C-94EE-C2B4813478C3}" type="datetimeFigureOut">
              <a:rPr lang="ru-RU" smtClean="0"/>
              <a:pPr/>
              <a:t>16.04.2013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686E2CF-5B87-48C2-8645-712EE85E6B8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AB777E84-31FE-417C-94EE-C2B4813478C3}" type="datetimeFigureOut">
              <a:rPr lang="ru-RU" smtClean="0"/>
              <a:pPr/>
              <a:t>16.04.2013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5686E2CF-5B87-48C2-8645-712EE85E6B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77E84-31FE-417C-94EE-C2B4813478C3}" type="datetimeFigureOut">
              <a:rPr lang="ru-RU" smtClean="0"/>
              <a:pPr/>
              <a:t>16.04.2013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6E2CF-5B87-48C2-8645-712EE85E6B8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  <p:transition spd="slow">
    <p:wedg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77E84-31FE-417C-94EE-C2B4813478C3}" type="datetimeFigureOut">
              <a:rPr lang="ru-RU" smtClean="0"/>
              <a:pPr/>
              <a:t>16.04.2013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6E2CF-5B87-48C2-8645-712EE85E6B8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  <p:transition spd="slow">
    <p:wedg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B777E84-31FE-417C-94EE-C2B4813478C3}" type="datetimeFigureOut">
              <a:rPr lang="ru-RU" smtClean="0"/>
              <a:pPr/>
              <a:t>16.04.2013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686E2CF-5B87-48C2-8645-712EE85E6B8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B777E84-31FE-417C-94EE-C2B4813478C3}" type="datetimeFigureOut">
              <a:rPr lang="ru-RU" smtClean="0"/>
              <a:pPr/>
              <a:t>16.04.2013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86E2CF-5B87-48C2-8645-712EE85E6B84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Содержимое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AB777E84-31FE-417C-94EE-C2B4813478C3}" type="datetimeFigureOut">
              <a:rPr lang="ru-RU" smtClean="0"/>
              <a:pPr/>
              <a:t>16.04.2013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5686E2CF-5B87-48C2-8645-712EE85E6B8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AB777E84-31FE-417C-94EE-C2B4813478C3}" type="datetimeFigureOut">
              <a:rPr lang="ru-RU" smtClean="0"/>
              <a:pPr/>
              <a:t>16.04.2013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5686E2CF-5B87-48C2-8645-712EE85E6B84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  <p:transition spd="slow">
    <p:wedg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AB777E84-31FE-417C-94EE-C2B4813478C3}" type="datetimeFigureOut">
              <a:rPr lang="ru-RU" smtClean="0"/>
              <a:pPr/>
              <a:t>16.04.2013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5686E2CF-5B87-48C2-8645-712EE85E6B8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 spd="slow">
    <p:wedge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1944216"/>
          </a:xfrm>
        </p:spPr>
        <p:txBody>
          <a:bodyPr>
            <a:normAutofit/>
          </a:bodyPr>
          <a:lstStyle/>
          <a:p>
            <a:r>
              <a:rPr lang="ru-RU" dirty="0"/>
              <a:t>Кружок 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>«</a:t>
            </a:r>
            <a:r>
              <a:rPr lang="ru-RU" dirty="0"/>
              <a:t>Дарим </a:t>
            </a:r>
            <a:r>
              <a:rPr lang="ru-RU" dirty="0" smtClean="0"/>
              <a:t>людям</a:t>
            </a:r>
            <a:r>
              <a:rPr lang="en-US" dirty="0" smtClean="0"/>
              <a:t> </a:t>
            </a:r>
            <a:r>
              <a:rPr lang="ru-RU" dirty="0" smtClean="0"/>
              <a:t>красоту </a:t>
            </a:r>
            <a:r>
              <a:rPr lang="ru-RU" dirty="0"/>
              <a:t>и радость»</a:t>
            </a:r>
            <a:br>
              <a:rPr lang="ru-RU" dirty="0"/>
            </a:br>
            <a:r>
              <a:rPr lang="ru-RU" sz="3200" dirty="0" smtClean="0"/>
              <a:t>1 класс  2012/2013 учебный год</a:t>
            </a:r>
            <a:endParaRPr lang="ru-RU" sz="32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ru-RU" b="1" dirty="0" smtClean="0"/>
          </a:p>
          <a:p>
            <a:endParaRPr lang="ru-RU" dirty="0" smtClean="0"/>
          </a:p>
          <a:p>
            <a:pPr algn="r"/>
            <a:endParaRPr lang="ru-RU" b="1" dirty="0" smtClean="0"/>
          </a:p>
          <a:p>
            <a:pPr algn="r"/>
            <a:r>
              <a:rPr lang="ru-RU" b="1" dirty="0" smtClean="0"/>
              <a:t>Руководитель </a:t>
            </a:r>
            <a:r>
              <a:rPr lang="ru-RU" b="1" dirty="0" smtClean="0"/>
              <a:t>:</a:t>
            </a:r>
            <a:r>
              <a:rPr lang="en-US" b="1" dirty="0" smtClean="0"/>
              <a:t> </a:t>
            </a:r>
            <a:r>
              <a:rPr lang="ru-RU" b="1" dirty="0" err="1" smtClean="0"/>
              <a:t>Барсукова</a:t>
            </a:r>
            <a:r>
              <a:rPr lang="ru-RU" b="1" dirty="0" smtClean="0"/>
              <a:t> </a:t>
            </a:r>
            <a:r>
              <a:rPr lang="ru-RU" b="1" dirty="0"/>
              <a:t>Н.В.</a:t>
            </a:r>
            <a:endParaRPr lang="ru-RU" dirty="0"/>
          </a:p>
          <a:p>
            <a:endParaRPr lang="ru-RU" dirty="0"/>
          </a:p>
        </p:txBody>
      </p:sp>
      <p:pic>
        <p:nvPicPr>
          <p:cNvPr id="5" name="Рисунок 4" descr="C:\Users\1\Desktop\кружок\DSC0832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483768" y="2348880"/>
            <a:ext cx="5040560" cy="33843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620688"/>
            <a:ext cx="8208912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Ребенок действует в системе наглядно выраженных требований, выбирает и сопоставляет варианты действий, отбирает наиболее рациональные пути решения задания, сравнивает полученный результат с планируемым ранее, оценивает его. </a:t>
            </a: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Планирование предупреждает ошибочные действия, способствует более четкому представлению порядка операции. Это сказывается на качестве изделий школьника, позволяет ему познать радость труда.</a:t>
            </a:r>
          </a:p>
        </p:txBody>
      </p:sp>
      <p:pic>
        <p:nvPicPr>
          <p:cNvPr id="3" name="Рисунок 2" descr="C:\Users\1\AppData\Local\Microsoft\Windows\Temporary Internet Files\Content.Word\DSC0868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3068960"/>
            <a:ext cx="6192688" cy="30963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467544" y="753670"/>
            <a:ext cx="7992888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Помимо этого, работа детей имеет ярко выраженный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нравственный смысл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, поскольку она направлена на других людей, повышение их положительного эмоционального состояния.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C:\Users\1\Desktop\кружок\DSC08689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2276872"/>
            <a:ext cx="3816424" cy="28094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1\Desktop\кружок\DSC0839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2348880"/>
            <a:ext cx="3168352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1"/>
          <p:cNvSpPr>
            <a:spLocks noChangeArrowheads="1"/>
          </p:cNvSpPr>
          <p:nvPr/>
        </p:nvSpPr>
        <p:spPr bwMode="auto">
          <a:xfrm>
            <a:off x="755576" y="711380"/>
            <a:ext cx="7704856" cy="2246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Общекультурное значение кружка обусловлено тем, что учащиеся расширяют свой культурный кругозор, приобретая знания о традициях, обычаях, в соответствии с которыми люди устраивают свой быт и оформляют те или иные события своей жизни; о правилах этикета, о правилах создания гармоничного предметного мира.</a:t>
            </a:r>
          </a:p>
          <a:p>
            <a:pPr marL="0" marR="0" lvl="0" indent="45085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C:\Users\1\Desktop\кружок\DSC08677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2780928"/>
            <a:ext cx="2876550" cy="38344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Рисунок 5" descr="F:\DCIM\101MSDCF\DSC08891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63888" y="2708920"/>
            <a:ext cx="4680520" cy="38164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611560" y="789846"/>
            <a:ext cx="784887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   Программа кружка предусматривает задания, предлагающие разные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виды коллективного взаимодействия: работа в малых группах, коллективный творческий проект, инсценировки, презентации своих работ, коллективные игры.   </a:t>
            </a:r>
          </a:p>
        </p:txBody>
      </p:sp>
      <p:pic>
        <p:nvPicPr>
          <p:cNvPr id="3" name="Рисунок 2" descr="C:\Users\1\Desktop\кружок\DSC0869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636912"/>
            <a:ext cx="3312368" cy="3191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 descr="C:\Users\1\Desktop\кружок\DSC08708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2564904"/>
            <a:ext cx="2880320" cy="396044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2195006" y="-2232"/>
            <a:ext cx="4753994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Аппликация и моделирование.  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83568" y="692696"/>
          <a:ext cx="7560840" cy="602651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80420"/>
                <a:gridCol w="3780420"/>
              </a:tblGrid>
              <a:tr h="722992"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Тема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Материалы</a:t>
                      </a:r>
                      <a:endParaRPr lang="ru-RU" dirty="0"/>
                    </a:p>
                  </a:txBody>
                  <a:tcPr/>
                </a:tc>
              </a:tr>
              <a:tr h="722992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Аппликация . Бабочки. Деревья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Аппликация из природных материалов на картоне. 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Бабочка , зайчик.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Аппликация из геометрических фигур.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Парусник из треугольников.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Бабочки из кругов.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Мозаика из ватных комочков 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Барашек.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Моделирование из бумаги и проволоки. 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Мозаика .</a:t>
                      </a:r>
                    </a:p>
                    <a:p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- </a:t>
                      </a: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Моделирование из полос. 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Петушок, лисичка.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Пуговицы,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картон.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Засушенные листья</a:t>
                      </a:r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Картон, цветная бумага.</a:t>
                      </a:r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Вата, картон.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dirty="0" smtClean="0"/>
                        <a:t>Проволока, гофрированная бумага.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Картон, бисер, 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блёстки, бусины.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Картон,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цветная бумага.</a:t>
                      </a:r>
                      <a:endParaRPr lang="ru-RU" dirty="0" smtClean="0"/>
                    </a:p>
                    <a:p>
                      <a:endParaRPr lang="ru-RU" dirty="0" smtClean="0"/>
                    </a:p>
                    <a:p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Rectangle 1"/>
          <p:cNvSpPr>
            <a:spLocks noChangeArrowheads="1"/>
          </p:cNvSpPr>
          <p:nvPr/>
        </p:nvSpPr>
        <p:spPr bwMode="auto">
          <a:xfrm>
            <a:off x="1677681" y="-2232"/>
            <a:ext cx="5788636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Работа с пластическими материалами.</a:t>
            </a:r>
            <a:endParaRPr kumimoji="0" lang="ru-RU" sz="24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395536" y="764704"/>
          <a:ext cx="7920880" cy="47525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56548"/>
                <a:gridCol w="3664332"/>
              </a:tblGrid>
              <a:tr h="549817"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Тема.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 smtClean="0"/>
                        <a:t>Материалы.</a:t>
                      </a:r>
                      <a:endParaRPr lang="ru-RU" dirty="0"/>
                    </a:p>
                  </a:txBody>
                  <a:tcPr/>
                </a:tc>
              </a:tr>
              <a:tr h="4202711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Пластилиновая песенка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«Ёжики»</a:t>
                      </a:r>
                      <a:endParaRPr lang="ru-RU" sz="180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Рисование пластилином .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Фрукты. Деревья. Кошки 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Моделирование из природных материалов на пластилиновой основе .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Лепка из теста .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Мои любимые игрушки</a:t>
                      </a:r>
                      <a:endParaRPr lang="ru-RU" sz="1800" b="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Пластилин, семечки.</a:t>
                      </a:r>
                    </a:p>
                    <a:p>
                      <a:endParaRPr lang="ru-RU" dirty="0" smtClean="0"/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Пластилин, картон. </a:t>
                      </a:r>
                    </a:p>
                    <a:p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Скорлупа фисташек, ветки деревьев.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Соленое</a:t>
                      </a:r>
                      <a:r>
                        <a:rPr lang="ru-RU" sz="18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тесто.</a:t>
                      </a:r>
                      <a:endParaRPr lang="ru-RU" sz="18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91680" y="476672"/>
            <a:ext cx="576064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Оригами и аппликация из деталей оригами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611560" y="1052736"/>
          <a:ext cx="7416824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08412"/>
                <a:gridCol w="3708412"/>
              </a:tblGrid>
              <a:tr h="542972"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Тема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Материалы.</a:t>
                      </a:r>
                      <a:endParaRPr lang="ru-RU" dirty="0"/>
                    </a:p>
                  </a:txBody>
                  <a:tcPr/>
                </a:tc>
              </a:tr>
              <a:tr h="542972">
                <a:tc>
                  <a:txBody>
                    <a:bodyPr/>
                    <a:lstStyle/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Складывание из прямоугольника 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Забавные зверушки.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Складывание из квадрата динамических игрушек.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Складывание гармошкой . Бабочки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Сказочные образы в технике оригами .Дед Мороз. Снегурочка.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- Архитектурные сооружения в технике оригами . Коллективные композиции.</a:t>
                      </a:r>
                    </a:p>
                    <a:p>
                      <a:r>
                        <a:rPr lang="ru-RU" sz="18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Домики и деревья в технике оригами.</a:t>
                      </a:r>
                    </a:p>
                    <a:p>
                      <a:pPr>
                        <a:buFontTx/>
                        <a:buChar char="-"/>
                      </a:pP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Цветная бумага.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strips dir="ld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835696" y="188640"/>
            <a:ext cx="504056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Поделки из бросового материала </a:t>
            </a:r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39552" y="908720"/>
          <a:ext cx="7488832" cy="3600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4416"/>
                <a:gridCol w="3744416"/>
              </a:tblGrid>
              <a:tr h="1095774"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Тема.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dirty="0" smtClean="0"/>
                    </a:p>
                    <a:p>
                      <a:pPr algn="ctr"/>
                      <a:r>
                        <a:rPr lang="ru-RU" dirty="0" smtClean="0"/>
                        <a:t>Материалы.</a:t>
                      </a:r>
                      <a:endParaRPr lang="ru-RU" dirty="0"/>
                    </a:p>
                  </a:txBody>
                  <a:tcPr/>
                </a:tc>
              </a:tr>
              <a:tr h="2504626">
                <a:tc>
                  <a:txBody>
                    <a:bodyPr/>
                    <a:lstStyle/>
                    <a:p>
                      <a:pPr>
                        <a:buFontTx/>
                        <a:buChar char="-"/>
                      </a:pPr>
                      <a:r>
                        <a:rPr lang="ru-RU" dirty="0" smtClean="0"/>
                        <a:t>Ваза.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dirty="0" smtClean="0"/>
                        <a:t> Кувшинки.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dirty="0" err="1" smtClean="0"/>
                        <a:t>Смешарики</a:t>
                      </a:r>
                      <a:r>
                        <a:rPr lang="ru-RU" dirty="0" smtClean="0"/>
                        <a:t>.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baseline="0" dirty="0" smtClean="0"/>
                        <a:t> Цветы.</a:t>
                      </a:r>
                    </a:p>
                    <a:p>
                      <a:pPr>
                        <a:buFontTx/>
                        <a:buChar char="-"/>
                      </a:pPr>
                      <a:r>
                        <a:rPr lang="ru-RU" baseline="0" dirty="0" smtClean="0"/>
                        <a:t> Весёлые человечки.</a:t>
                      </a:r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dirty="0" smtClean="0"/>
                        <a:t>Баночки. Семена растений.</a:t>
                      </a:r>
                    </a:p>
                    <a:p>
                      <a:r>
                        <a:rPr lang="ru-RU" dirty="0" smtClean="0"/>
                        <a:t>Одноразовые стаканчики.</a:t>
                      </a:r>
                    </a:p>
                    <a:p>
                      <a:r>
                        <a:rPr lang="ru-RU" dirty="0" smtClean="0"/>
                        <a:t>Диски.</a:t>
                      </a:r>
                    </a:p>
                    <a:p>
                      <a:r>
                        <a:rPr lang="ru-RU" dirty="0" smtClean="0"/>
                        <a:t>Упаковки из-под конфет.</a:t>
                      </a:r>
                    </a:p>
                    <a:p>
                      <a:r>
                        <a:rPr lang="ru-RU" dirty="0" smtClean="0"/>
                        <a:t>Киндер-сюрприз.</a:t>
                      </a:r>
                      <a:endParaRPr lang="ru-RU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ransition spd="slow">
    <p:wheel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971600" y="448662"/>
            <a:ext cx="6768752" cy="42165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 концу 1 года обучения учащиеся должны уметь: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правильно организовать свое рабочее место, поддерживать порядок во время работы;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соблюдать правила безопасности труда и личной гигиены;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анализировать под руководством учителя изделие (определять его назначение, материал из которого оно изготовлено, способы соединения деталей, последовательность изготовления);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1\Desktop\кружок\DSC0868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43808" y="4149080"/>
            <a:ext cx="3240360" cy="237626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188640"/>
            <a:ext cx="799288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   Результатом реализации данной образовательной программы являются выставки детских работ. Использование поделок-сувениров в качестве подарков .</a:t>
            </a:r>
            <a:endParaRPr lang="ru-RU" sz="2000" dirty="0"/>
          </a:p>
        </p:txBody>
      </p:sp>
      <p:pic>
        <p:nvPicPr>
          <p:cNvPr id="3" name="Рисунок 2" descr="C:\Users\1\Desktop\кружок\DSC08704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55576" y="2132856"/>
            <a:ext cx="7200800" cy="35283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323528" y="177643"/>
            <a:ext cx="8136904" cy="22159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Times New Roman" pitchFamily="18" charset="0"/>
              </a:rPr>
              <a:t>    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Процесс глубоких перемен, происходящих в современном образовании, выдвигает в качестве приоритетной проблему развития творчества,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креативного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мышления, способствующего формированию разносторонне-развитой  личности, отличающейся неповторимостью, оригинальностью.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95536" y="2205251"/>
            <a:ext cx="8064896" cy="28623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Что же понимается под творческими способностями?</a:t>
            </a: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В педагогической энциклопедии творческие способности определяются как способности к созданию оригинального продукта, изделия, в процессе работы над которыми самостоятельно применены усвоенные знания, умения, навыки, проявляются хотя бы в минимальном отступлении от образца индивидуальность, художество.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  </a:t>
            </a:r>
            <a:endParaRPr kumimoji="0" lang="ru-RU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-324544" y="188640"/>
            <a:ext cx="10049560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Спасибо </a:t>
            </a:r>
          </a:p>
          <a:p>
            <a:pPr algn="ctr"/>
            <a:endParaRPr lang="ru-RU" sz="5400" b="1" cap="all" spc="0" dirty="0" smtClean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 algn="ctr"/>
            <a:r>
              <a:rPr lang="ru-RU" sz="5400" b="1" cap="all" spc="0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за внимание!</a:t>
            </a:r>
            <a:endParaRPr lang="ru-RU" sz="5400" b="1" cap="all" spc="0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5" name="Рисунок 4" descr="DSC0840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195736" y="3140968"/>
            <a:ext cx="4440493" cy="3168352"/>
          </a:xfrm>
          <a:prstGeom prst="rect">
            <a:avLst/>
          </a:prstGeom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04665"/>
            <a:ext cx="78488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Цель: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1052736"/>
            <a:ext cx="741682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гармоничное единство личностного, познавательного, коммуникативного и социального развития учащихся, воспитание у них интереса к активному познанию истории материальной культуры и семейных традиций, уважительного отношения к труду.</a:t>
            </a:r>
            <a:r>
              <a:rPr lang="ru-RU" sz="2000" i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/>
          </a:p>
        </p:txBody>
      </p:sp>
      <p:pic>
        <p:nvPicPr>
          <p:cNvPr id="5" name="Рисунок 4" descr="C:\Users\1\Desktop\кружок\DSC0871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331640" y="2708920"/>
            <a:ext cx="6120680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260649"/>
            <a:ext cx="7992888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Задачи:</a:t>
            </a:r>
          </a:p>
          <a:p>
            <a:pPr algn="ctr"/>
            <a:endParaRPr lang="ru-RU" sz="2400" dirty="0" smtClean="0"/>
          </a:p>
          <a:p>
            <a:pPr algn="just">
              <a:buFontTx/>
              <a:buChar char="-"/>
            </a:pPr>
            <a:endParaRPr lang="ru-RU" dirty="0" smtClean="0"/>
          </a:p>
          <a:p>
            <a:pPr algn="just">
              <a:buFontTx/>
              <a:buChar char="-"/>
            </a:pPr>
            <a:r>
              <a:rPr lang="ru-RU" dirty="0" smtClean="0"/>
              <a:t>учить  изготавливать поделки и сувениры с использованием различных материалов: бумаги, картона, пластилина, бросового и природного материала;</a:t>
            </a:r>
          </a:p>
          <a:p>
            <a:pPr algn="just"/>
            <a:r>
              <a:rPr lang="ru-RU" dirty="0" smtClean="0"/>
              <a:t> </a:t>
            </a:r>
          </a:p>
          <a:p>
            <a:pPr algn="just">
              <a:buFontTx/>
              <a:buChar char="-"/>
            </a:pPr>
            <a:r>
              <a:rPr lang="ru-RU" dirty="0" smtClean="0"/>
              <a:t>учить выполнять работу коллективно, развивать проектные способности младших школьников, </a:t>
            </a:r>
          </a:p>
          <a:p>
            <a:pPr algn="just">
              <a:buFontTx/>
              <a:buChar char="-"/>
            </a:pPr>
            <a:endParaRPr lang="ru-RU" dirty="0" smtClean="0"/>
          </a:p>
          <a:p>
            <a:pPr algn="just">
              <a:buFontTx/>
              <a:buChar char="-"/>
            </a:pPr>
            <a:r>
              <a:rPr lang="ru-RU" dirty="0" smtClean="0"/>
              <a:t>воспитывать эстетический вкус, чувство прекрасного, гордость за свой выполненный труд; </a:t>
            </a:r>
          </a:p>
          <a:p>
            <a:pPr algn="just">
              <a:buFontTx/>
              <a:buChar char="-"/>
            </a:pPr>
            <a:endParaRPr lang="ru-RU" dirty="0" smtClean="0"/>
          </a:p>
          <a:p>
            <a:pPr algn="just">
              <a:buFontTx/>
              <a:buChar char="-"/>
            </a:pPr>
            <a:r>
              <a:rPr lang="ru-RU" dirty="0" smtClean="0"/>
              <a:t>развивать воображение и фантазию, внимание, память, терпение, трудолюбие, возможность добиваться более совершенных результатов. </a:t>
            </a:r>
          </a:p>
        </p:txBody>
      </p:sp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0"/>
            <a:ext cx="8136904" cy="40934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/>
              <a:t>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Цели и задачи данной программы будут достигнуты, если ребенок на занятии займет позицию “Я хочу это сделать сам”. 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В задачу педагога входит не столько помочь ребенку в осознании или изготовлении, сколько создать условия, при которых его потенциал будет использован полностью.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На теоретическую часть занятия отводится втрое меньше времени, чем на практические действия. Это обосновано тем, что теоретическую работу под руководством учителя можно ускорить, организовав обсуждение в динамичной, веселой, захватывающей форме, а самостоятельные практические действия должны вестись неторопливо, в строго индивидуальном ритме, обеспечивающем формирование трудовых умений на должном уровне.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1\Desktop\кружок\DSC0839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3933056"/>
            <a:ext cx="3240360" cy="27363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" name="Рисунок 3" descr="C:\Users\1\AppData\Local\Microsoft\Windows\Temporary Internet Files\Content.Word\DSC0868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3717032"/>
            <a:ext cx="2808312" cy="29249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04664"/>
            <a:ext cx="770485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Индивидуальный труд учащихся во внеурочное время заключается в том, что под общим руководством педагога младшие школьники самостоятельно выполняют интересующие их трудовые задания. 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Тематика, содержание, сложность и трудоемкость этих заданий подбирается с учетом возрастных особенностей младших школьников и возможностей обеспечения их всем необходимым для успешного выполнения намеченных планов.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Рисунок 2" descr="C:\Users\1\AppData\Local\Microsoft\Windows\Temporary Internet Files\Content.Word\DSC08703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1680" y="2996952"/>
            <a:ext cx="5184576" cy="3456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-6301208" y="773505"/>
            <a:ext cx="54006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r>
              <a:rPr lang="ru-RU" sz="1000" dirty="0" smtClean="0"/>
              <a:t>Занятия художественной практической деятельностью, по данной программе решают не только задачи художественного воспитания, но и более масштабные – развивают интеллектуально-творческий потенциал ребенка. Освоение множества технологических приемов при работе с разнообразными материалами в условиях простора для свободного творчества помогает детям познать и развить собственные возможности и способности, создает условия для развития инициативности, изобретательности, гибкости мышления. </a:t>
            </a:r>
            <a:endParaRPr lang="ru-RU" sz="1000" dirty="0"/>
          </a:p>
        </p:txBody>
      </p:sp>
      <p:sp>
        <p:nvSpPr>
          <p:cNvPr id="1026" name="Rectangle 2"/>
          <p:cNvSpPr>
            <a:spLocks noChangeArrowheads="1"/>
          </p:cNvSpPr>
          <p:nvPr/>
        </p:nvSpPr>
        <p:spPr bwMode="auto">
          <a:xfrm>
            <a:off x="395536" y="1573536"/>
            <a:ext cx="8208912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 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Рисунок 5" descr="C:\Users\1\Desktop\кружок\DSC08394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139952" y="3140968"/>
            <a:ext cx="4176464" cy="3242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1\Desktop\кружок\DSC08682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140968"/>
            <a:ext cx="3467100" cy="33210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9" name="Прямоугольник 8"/>
          <p:cNvSpPr/>
          <p:nvPr/>
        </p:nvSpPr>
        <p:spPr>
          <a:xfrm>
            <a:off x="395536" y="404664"/>
            <a:ext cx="7920880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Творчество – это создание на основе того, что есть, того, чего еще не было. Это индивидуальные психологические особенности ребёнка, которые не зависят от умственных способностей и проявляются в детской фантазии, воображении, особом видении мира, своей точке зрения на окружающую действительность. При этом уровень творчества считается тем более высоким, чем большей оригинальностью характеризуется творческий результат.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ll dir="d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404664"/>
            <a:ext cx="813690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67544" y="2924944"/>
            <a:ext cx="8064896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>
                <a:solidFill>
                  <a:srgbClr val="00B050"/>
                </a:solidFill>
              </a:rPr>
              <a:t>   </a:t>
            </a:r>
            <a:endParaRPr lang="ru-RU" dirty="0"/>
          </a:p>
        </p:txBody>
      </p:sp>
      <p:pic>
        <p:nvPicPr>
          <p:cNvPr id="5" name="Рисунок 4" descr="C:\Users\1\Desktop\кружок\DSC0871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3212976"/>
            <a:ext cx="3618616" cy="271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Рисунок 6" descr="C:\Users\1\Desktop\кружок\DSC0840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48064" y="2852936"/>
            <a:ext cx="3428603" cy="3827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323528" y="188640"/>
            <a:ext cx="828092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 smtClean="0"/>
              <a:t> 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Деятельность детей направлена на решение и воплощение в материале разнообразных задач, связанных  с изготовлением вначале простейших,  затем более сложных изделий и их художественным оформлением. Ученики фантазируют,  выражают свое мнение, доказывают свою точку зрения по выполнению той или иной работы, развивают художественный вкус.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Для развития творческих способностей необходимо дать ребенку возможность проявить себя в активной деятельности широкого диапазона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pull dir="l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C:\Users\1\Desktop\кружок\DSC08321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716016" y="2204864"/>
            <a:ext cx="3816424" cy="391705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Рисунок 7" descr="C:\Users\1\Desktop\кружок\DSC08690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3284984"/>
            <a:ext cx="3744416" cy="2808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39552" y="116632"/>
            <a:ext cx="784887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Планирование имеет направленность на формирование у детей </a:t>
            </a:r>
            <a:r>
              <a:rPr lang="ru-RU" sz="2000" dirty="0" err="1" smtClean="0">
                <a:latin typeface="Times New Roman" pitchFamily="18" charset="0"/>
                <a:cs typeface="Times New Roman" pitchFamily="18" charset="0"/>
              </a:rPr>
              <a:t>общетрудовых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умений и навыков: анализ, планирование, организация и контроль трудовой деятельности.</a:t>
            </a:r>
          </a:p>
          <a:p>
            <a:pPr algn="just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Большое значение приобретает выполнение правил культуры труда, экономного расходования материалов, бережного отношения к инструментам, приспособлениям и материалам.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ransition spd="slow">
    <p:split orient="vert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Метро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Метро">
      <a:fillStyleLst>
        <a:solidFill>
          <a:schemeClr val="phClr"/>
        </a:solidFill>
        <a:gradFill rotWithShape="1">
          <a:gsLst>
            <a:gs pos="0">
              <a:schemeClr val="phClr">
                <a:tint val="25000"/>
                <a:satMod val="125000"/>
              </a:schemeClr>
            </a:gs>
            <a:gs pos="40000">
              <a:schemeClr val="phClr">
                <a:tint val="55000"/>
                <a:satMod val="130000"/>
              </a:schemeClr>
            </a:gs>
            <a:gs pos="50000">
              <a:schemeClr val="phClr">
                <a:tint val="59000"/>
                <a:satMod val="130000"/>
              </a:schemeClr>
            </a:gs>
            <a:gs pos="65000">
              <a:schemeClr val="phClr">
                <a:tint val="55000"/>
                <a:satMod val="130000"/>
              </a:schemeClr>
            </a:gs>
            <a:gs pos="100000">
              <a:schemeClr val="phClr">
                <a:tint val="20000"/>
                <a:satMod val="125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48000"/>
                <a:satMod val="138000"/>
              </a:schemeClr>
            </a:gs>
            <a:gs pos="25000">
              <a:schemeClr val="phClr">
                <a:tint val="85000"/>
              </a:schemeClr>
            </a:gs>
            <a:gs pos="40000">
              <a:schemeClr val="phClr">
                <a:tint val="92000"/>
              </a:schemeClr>
            </a:gs>
            <a:gs pos="50000">
              <a:schemeClr val="phClr">
                <a:tint val="93000"/>
              </a:schemeClr>
            </a:gs>
            <a:gs pos="60000">
              <a:schemeClr val="phClr">
                <a:tint val="92000"/>
              </a:schemeClr>
            </a:gs>
            <a:gs pos="75000">
              <a:schemeClr val="phClr">
                <a:tint val="83000"/>
                <a:satMod val="108000"/>
              </a:schemeClr>
            </a:gs>
            <a:gs pos="100000">
              <a:schemeClr val="phClr">
                <a:tint val="48000"/>
                <a:satMod val="150000"/>
              </a:schemeClr>
            </a:gs>
          </a:gsLst>
          <a:lin ang="5400000" scaled="0"/>
        </a:gradFill>
      </a:fillStyleLst>
      <a:lnStyleLst>
        <a:ln w="12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</a:effectStyle>
        <a:effectStyle>
          <a:effectLst>
            <a:glow rad="63500">
              <a:schemeClr val="phClr">
                <a:alpha val="45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>
            <a:bevelT w="0" h="0"/>
            <a:contourClr>
              <a:schemeClr val="phClr">
                <a:tint val="70000"/>
              </a:schemeClr>
            </a:contourClr>
          </a:sp3d>
        </a:effectStyle>
        <a:effectStyle>
          <a:effectLst>
            <a:glow rad="101500">
              <a:schemeClr val="phClr">
                <a:alpha val="42000"/>
                <a:satMod val="120000"/>
              </a:schemeClr>
            </a:glow>
          </a:effectLst>
          <a:scene3d>
            <a:camera prst="orthographicFront" fov="0">
              <a:rot lat="0" lon="0" rev="0"/>
            </a:camera>
            <a:lightRig rig="glow" dir="t">
              <a:rot lat="0" lon="0" rev="4800000"/>
            </a:lightRig>
          </a:scene3d>
          <a:sp3d prstMaterial="powder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514</TotalTime>
  <Words>1077</Words>
  <Application>Microsoft Office PowerPoint</Application>
  <PresentationFormat>Экран (4:3)</PresentationFormat>
  <Paragraphs>134</Paragraphs>
  <Slides>20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Эркер</vt:lpstr>
      <vt:lpstr>Кружок  «Дарим людям красоту и радость» 1 класс  2012/2013 учебный год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Кружок  «Дарим людям красоту и радость» 1 класс  2012/2013 учебный год</dc:title>
  <dc:creator>1</dc:creator>
  <cp:lastModifiedBy>Admin</cp:lastModifiedBy>
  <cp:revision>50</cp:revision>
  <dcterms:created xsi:type="dcterms:W3CDTF">2013-03-24T18:01:33Z</dcterms:created>
  <dcterms:modified xsi:type="dcterms:W3CDTF">2013-04-16T15:52:49Z</dcterms:modified>
</cp:coreProperties>
</file>