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78" r:id="rId2"/>
    <p:sldId id="264" r:id="rId3"/>
    <p:sldId id="273" r:id="rId4"/>
    <p:sldId id="272" r:id="rId5"/>
    <p:sldId id="258" r:id="rId6"/>
    <p:sldId id="260" r:id="rId7"/>
    <p:sldId id="279" r:id="rId8"/>
    <p:sldId id="268" r:id="rId9"/>
    <p:sldId id="270" r:id="rId10"/>
    <p:sldId id="261" r:id="rId11"/>
    <p:sldId id="280" r:id="rId12"/>
    <p:sldId id="265" r:id="rId13"/>
    <p:sldId id="274" r:id="rId14"/>
    <p:sldId id="275" r:id="rId15"/>
    <p:sldId id="271" r:id="rId16"/>
    <p:sldId id="276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434" y="-10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F9CC6A-0896-418B-BCD2-051CBF8FDC61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DE853B-678A-4BA9-BBDB-1BFD02A1696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C0A31-5948-4390-A18B-7AAB9E322867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16593-BD41-46D8-84B0-54A6ACA3E4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C0A31-5948-4390-A18B-7AAB9E322867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16593-BD41-46D8-84B0-54A6ACA3E4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C0A31-5948-4390-A18B-7AAB9E322867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16593-BD41-46D8-84B0-54A6ACA3E4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C0A31-5948-4390-A18B-7AAB9E322867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16593-BD41-46D8-84B0-54A6ACA3E4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C0A31-5948-4390-A18B-7AAB9E322867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16593-BD41-46D8-84B0-54A6ACA3E4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C0A31-5948-4390-A18B-7AAB9E322867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16593-BD41-46D8-84B0-54A6ACA3E4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C0A31-5948-4390-A18B-7AAB9E322867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16593-BD41-46D8-84B0-54A6ACA3E4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C0A31-5948-4390-A18B-7AAB9E322867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16593-BD41-46D8-84B0-54A6ACA3E4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C0A31-5948-4390-A18B-7AAB9E322867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16593-BD41-46D8-84B0-54A6ACA3E4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C0A31-5948-4390-A18B-7AAB9E322867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16593-BD41-46D8-84B0-54A6ACA3E4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C0A31-5948-4390-A18B-7AAB9E322867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16593-BD41-46D8-84B0-54A6ACA3E4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6C0A31-5948-4390-A18B-7AAB9E322867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716593-BD41-46D8-84B0-54A6ACA3E44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bal-school7.edusite.ru/DswMedia/literaturnoechteniektp1klass.pdf" TargetMode="External"/><Relationship Id="rId2" Type="http://schemas.openxmlformats.org/officeDocument/2006/relationships/hyperlink" Target="http://yandex.ru/images?uinfo=sw-1280-sh-1024-ww-1249-wh-878-pd-1-wp-5x4_1280x1024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priroda.inc.ru/animation/chari/skola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gif"/><Relationship Id="rId3" Type="http://schemas.openxmlformats.org/officeDocument/2006/relationships/image" Target="../media/image14.jpeg"/><Relationship Id="rId7" Type="http://schemas.openxmlformats.org/officeDocument/2006/relationships/image" Target="../media/image18.gif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6" Type="http://schemas.openxmlformats.org/officeDocument/2006/relationships/image" Target="../media/image17.gif"/><Relationship Id="rId11" Type="http://schemas.openxmlformats.org/officeDocument/2006/relationships/image" Target="../media/image22.png"/><Relationship Id="rId5" Type="http://schemas.openxmlformats.org/officeDocument/2006/relationships/image" Target="../media/image16.gif"/><Relationship Id="rId10" Type="http://schemas.openxmlformats.org/officeDocument/2006/relationships/image" Target="../media/image21.gif"/><Relationship Id="rId4" Type="http://schemas.openxmlformats.org/officeDocument/2006/relationships/image" Target="../media/image15.gif"/><Relationship Id="rId9" Type="http://schemas.openxmlformats.org/officeDocument/2006/relationships/image" Target="../media/image20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59632" y="548680"/>
            <a:ext cx="7345362" cy="1830065"/>
          </a:xfrm>
        </p:spPr>
        <p:txBody>
          <a:bodyPr>
            <a:normAutofit/>
          </a:bodyPr>
          <a:lstStyle/>
          <a:p>
            <a:r>
              <a:rPr lang="ru-RU" sz="8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Буквы Е , </a:t>
            </a:r>
            <a:r>
              <a:rPr lang="ru-RU" sz="8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8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.</a:t>
            </a:r>
            <a:endParaRPr lang="ru-RU" sz="8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707904" y="2492896"/>
            <a:ext cx="5112568" cy="3193529"/>
          </a:xfrm>
        </p:spPr>
        <p:txBody>
          <a:bodyPr>
            <a:normAutofit/>
          </a:bodyPr>
          <a:lstStyle/>
          <a:p>
            <a:pPr algn="r"/>
            <a:r>
              <a:rPr lang="ru-RU" sz="2600" dirty="0" smtClean="0">
                <a:solidFill>
                  <a:schemeClr val="tx1"/>
                </a:solidFill>
              </a:rPr>
              <a:t>Презентация. </a:t>
            </a:r>
          </a:p>
          <a:p>
            <a:pPr algn="r"/>
            <a:r>
              <a:rPr lang="ru-RU" sz="2600" dirty="0" smtClean="0">
                <a:solidFill>
                  <a:schemeClr val="tx1"/>
                </a:solidFill>
              </a:rPr>
              <a:t>УМК </a:t>
            </a:r>
            <a:r>
              <a:rPr lang="ru-RU" sz="2600" smtClean="0">
                <a:solidFill>
                  <a:schemeClr val="tx1"/>
                </a:solidFill>
              </a:rPr>
              <a:t>«Перспективная</a:t>
            </a:r>
          </a:p>
          <a:p>
            <a:pPr algn="r"/>
            <a:r>
              <a:rPr lang="ru-RU" sz="2600" smtClean="0">
                <a:solidFill>
                  <a:schemeClr val="tx1"/>
                </a:solidFill>
              </a:rPr>
              <a:t> </a:t>
            </a:r>
            <a:r>
              <a:rPr lang="ru-RU" sz="2600" dirty="0" smtClean="0">
                <a:solidFill>
                  <a:schemeClr val="tx1"/>
                </a:solidFill>
              </a:rPr>
              <a:t>начальная школа.»</a:t>
            </a:r>
          </a:p>
          <a:p>
            <a:pPr algn="r"/>
            <a:r>
              <a:rPr lang="ru-RU" sz="2600" dirty="0" smtClean="0">
                <a:solidFill>
                  <a:schemeClr val="tx1"/>
                </a:solidFill>
              </a:rPr>
              <a:t>Учитель начальных классов</a:t>
            </a:r>
          </a:p>
          <a:p>
            <a:pPr algn="r"/>
            <a:r>
              <a:rPr lang="ru-RU" sz="2600" dirty="0" smtClean="0">
                <a:solidFill>
                  <a:schemeClr val="tx1"/>
                </a:solidFill>
              </a:rPr>
              <a:t>МОУ СШ №2 п. Селижарово</a:t>
            </a:r>
          </a:p>
          <a:p>
            <a:pPr algn="r"/>
            <a:r>
              <a:rPr lang="ru-RU" sz="2600" dirty="0" smtClean="0">
                <a:solidFill>
                  <a:schemeClr val="tx1"/>
                </a:solidFill>
              </a:rPr>
              <a:t>Барсукова Наталья Васильевна</a:t>
            </a:r>
          </a:p>
          <a:p>
            <a:pPr algn="r"/>
            <a:endParaRPr lang="ru-RU" sz="2000" dirty="0" smtClean="0"/>
          </a:p>
        </p:txBody>
      </p:sp>
      <p:pic>
        <p:nvPicPr>
          <p:cNvPr id="6" name="Рисунок 5" descr="сова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2537165"/>
            <a:ext cx="3528391" cy="34121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51520" y="1412776"/>
            <a:ext cx="828092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err="1" smtClean="0"/>
              <a:t>ны</a:t>
            </a:r>
            <a:r>
              <a:rPr lang="ru-RU" sz="4400" b="1" dirty="0" smtClean="0"/>
              <a:t> – ныл – уныние</a:t>
            </a:r>
          </a:p>
          <a:p>
            <a:r>
              <a:rPr lang="ru-RU" sz="4400" b="1" dirty="0" err="1" smtClean="0"/>
              <a:t>ме</a:t>
            </a:r>
            <a:r>
              <a:rPr lang="ru-RU" sz="4400" b="1" dirty="0" smtClean="0"/>
              <a:t> – мера - </a:t>
            </a:r>
            <a:r>
              <a:rPr lang="ru-RU" sz="4400" b="1" dirty="0" err="1" smtClean="0"/>
              <a:t>мера</a:t>
            </a:r>
            <a:endParaRPr lang="ru-RU" sz="4400" b="1" dirty="0" smtClean="0"/>
          </a:p>
          <a:p>
            <a:r>
              <a:rPr lang="ru-RU" sz="4400" b="1" dirty="0" smtClean="0"/>
              <a:t>не – манера – </a:t>
            </a:r>
            <a:r>
              <a:rPr lang="ru-RU" sz="4400" b="1" dirty="0" err="1" smtClean="0"/>
              <a:t>манера</a:t>
            </a:r>
            <a:endParaRPr lang="ru-RU" sz="4400" b="1" dirty="0" smtClean="0"/>
          </a:p>
          <a:p>
            <a:r>
              <a:rPr lang="ru-RU" sz="4400" b="1" dirty="0" smtClean="0"/>
              <a:t>мя – имя – именины –</a:t>
            </a:r>
            <a:r>
              <a:rPr lang="ru-RU" sz="4400" b="1" dirty="0" err="1" smtClean="0"/>
              <a:t>именины</a:t>
            </a:r>
            <a:endParaRPr lang="ru-RU" sz="4400" b="1" dirty="0"/>
          </a:p>
        </p:txBody>
      </p:sp>
      <p:pic>
        <p:nvPicPr>
          <p:cNvPr id="4098" name="Picture 2" descr="&amp;Mcy;&amp;Bcy;&amp;Ocy;&amp;Ucy; &amp;Scy;&amp;Ocy;&amp;SHcy; 5 &amp;gcy;.&amp;Acy;&amp;pcy;&amp;acy;&amp;tcy;&amp;icy;&amp;tcy;&amp;ycy; - &amp;Ucy;&amp;chcy;&amp;iecy;&amp;bcy;&amp;ncy;&amp;ycy;&amp;jcy; &amp;pcy;&amp;lcy;&amp;acy;&amp;ncy;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1"/>
            <a:ext cx="3409501" cy="3216510"/>
          </a:xfrm>
          <a:prstGeom prst="rect">
            <a:avLst/>
          </a:prstGeom>
          <a:noFill/>
        </p:spPr>
      </p:pic>
      <p:pic>
        <p:nvPicPr>
          <p:cNvPr id="6146" name="Picture 2" descr="ORA - &amp;acy;&amp;lcy;&amp;softcy;&amp;bcy;&amp;ocy;&amp;mcy; &quot;&amp;Bcy;&amp;Ucy;&amp;Kcy;&amp;Vcy;&amp;Ycy; &amp;Icy; &amp;TScy;&amp;Icy;&amp;Fcy;&amp;Rcy;&amp;Ycy; / &amp;Acy;&amp;lcy;&amp;fcy;&amp;acy;&amp;vcy;&amp;icy;&amp;tcy; &amp;ocy;&amp;vcy;&amp;ocy;&amp;shchcy;&amp;icy; &amp;fcy;&amp;rcy;&amp;ucy;&amp;kcy;&amp;tcy;&amp;ycy;&quot; &amp;ncy;&amp;acy; &amp;YAcy;&amp;ncy;&amp;dcy;&amp;iecy;&amp;kcy;&amp;scy;.&amp;Fcy;&amp;ocy;&amp;tcy;&amp;kcy;&amp;acy;&amp;kh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6296" y="1196752"/>
            <a:ext cx="648072" cy="648072"/>
          </a:xfrm>
          <a:prstGeom prst="rect">
            <a:avLst/>
          </a:prstGeom>
          <a:noFill/>
        </p:spPr>
      </p:pic>
      <p:pic>
        <p:nvPicPr>
          <p:cNvPr id="7170" name="Picture 2" descr="&amp;CHcy;&amp;tcy;&amp;ocy; &amp;ncy;&amp;acy; &amp;kcy;&amp;acy;&amp;rcy;&amp;tcy;&amp;icy;&amp;ncy;&amp;kcy;&amp;iecy; 35 &amp;ucy;&amp;rcy;&amp;ocy;&amp;vcy;&amp;iecy;&amp;ncy;&amp;softcy; &amp;vcy;&amp;tcy;&amp;ocy;&amp;rcy;&amp;acy;&amp;yacy; &amp;bcy;&amp;ucy;&amp;kcy;&amp;vcy;&amp;acy; &amp;iecy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7" y="4337720"/>
            <a:ext cx="3528392" cy="2520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 descr="argona_na_na - &amp;Vcy; &amp;rcy;&amp;ucy;&amp;scy;&amp;scy;&amp;kcy;&amp;ocy;&amp;mcy; &amp;yacy;&amp;zcy;&amp;ycy;&amp;kcy;&amp;iecy; &amp;iecy;&amp;scy;&amp;tcy;&amp;softcy; &amp;ncy;&amp;iecy;&amp;scy;&amp;kcy;&amp;ocy;&amp;lcy;&amp;softcy;&amp;kcy;&amp;ocy; &amp;scy;&amp;lcy;&amp;ocy;&amp;vcy; &amp;scy; &amp;tcy;&amp;rcy;&amp;iecy;&amp;mcy;&amp;yacy; &amp;bcy;&amp;ucy;&amp;kcy;&amp;vcy;&amp;acy;&amp;mcy;&amp;icy; &quot;&amp;iecy;&quot; &amp;pcy;&amp;ocy;&amp;dcy;&amp;rcy;&amp;yacy;&amp;d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 descr="argona_na_na - &amp;Vcy; &amp;rcy;&amp;ucy;&amp;scy;&amp;scy;&amp;kcy;&amp;ocy;&amp;mcy; &amp;yacy;&amp;zcy;&amp;ycy;&amp;kcy;&amp;iecy; &amp;iecy;&amp;scy;&amp;tcy;&amp;softcy; &amp;ncy;&amp;iecy;&amp;scy;&amp;kcy;&amp;ocy;&amp;lcy;&amp;softcy;&amp;kcy;&amp;ocy; &amp;scy;&amp;lcy;&amp;ocy;&amp;vcy; &amp;scy; &amp;tcy;&amp;rcy;&amp;iecy;&amp;mcy;&amp;yacy; &amp;bcy;&amp;ucy;&amp;kcy;&amp;vcy;&amp;acy;&amp;mcy;&amp;icy; &quot;&amp;iecy;&quot; &amp;pcy;&amp;ocy;&amp;dcy;&amp;rcy;&amp;yacy;&amp;dcy;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32656"/>
            <a:ext cx="7704856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lum bright="-30000" contrast="30000"/>
          </a:blip>
          <a:srcRect/>
          <a:stretch>
            <a:fillRect/>
          </a:stretch>
        </p:blipFill>
        <p:spPr bwMode="auto">
          <a:xfrm>
            <a:off x="467544" y="260648"/>
            <a:ext cx="6227763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914400" y="1484784"/>
            <a:ext cx="8229600" cy="4525963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lum bright="-30000" contrast="30000"/>
          </a:blip>
          <a:srcRect t="1121"/>
          <a:stretch>
            <a:fillRect/>
          </a:stretch>
        </p:blipFill>
        <p:spPr bwMode="auto">
          <a:xfrm>
            <a:off x="683568" y="404664"/>
            <a:ext cx="5904656" cy="573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 descr="&amp;ocy;&amp;tcy;&amp;kcy;&amp;rcy;&amp;ycy;&amp;tcy;&amp;kcy;&amp;acy; &amp;iocy;&amp;zhcy;&amp;icy;&amp;kcy; &amp;vcy; &amp;ocy;&amp;scy;&amp;iecy;&amp;ncy;&amp;ncy;&amp;iecy;&amp;jcy; &amp;lcy;&amp;icy;&amp;scy;&amp;tcy;&amp;vcy;&amp;iecy; &amp;acy;&amp;ncy;&amp;icy;&amp;mcy;&amp;acy;&amp;tscy;&amp;icy;&amp;yacy; - &amp;IOcy;&amp;zhcy;&amp;icy;&amp;kcy;&amp;icy;. &amp;Acy;&amp;ncy;&amp;icy;&amp;mcy;&amp;acy;&amp;tscy;&amp;icy;&amp;yacy;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CFEFD"/>
              </a:clrFrom>
              <a:clrTo>
                <a:srgbClr val="FCFE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59632" y="2708920"/>
            <a:ext cx="4680520" cy="3456384"/>
          </a:xfrm>
          <a:prstGeom prst="rect">
            <a:avLst/>
          </a:prstGeom>
          <a:noFill/>
        </p:spPr>
      </p:pic>
      <p:pic>
        <p:nvPicPr>
          <p:cNvPr id="2054" name="Picture 6" descr="&amp;SHCHcy;&amp;iecy;&amp;ncy;&amp;kcy;&amp;icy; &amp;CHcy;&amp;icy;&amp;khcy;&amp;ucy;&amp;acy;&amp;khcy;&amp;ucy;&amp;acy; &amp;scy; &amp;ocy;&amp;tcy;&amp;lcy;&amp;icy;&amp;chcy;&amp;ncy;&amp;ocy;&amp;jcy; &amp;rcy;&amp;ocy;&amp;dcy;&amp;ocy;&amp;scy;&amp;lcy;&amp;ocy;&amp;vcy;&amp;ncy;&amp;ocy;&amp;jcy; - &amp;Scy;&amp;tcy;&amp;rcy;&amp;acy;&amp;ncy;&amp;icy;&amp;tscy;&amp;acy; 2 - &amp;Bcy;&amp;ocy;&amp;lcy;&amp;softcy;&amp;shcy;&amp;ocy;&amp;jcy; &amp;Vcy;&amp;ocy;&amp;rcy;&amp;ocy;&amp;ncy;&amp;iecy;&amp;zhcy;&amp;scy;&amp;kcy;&amp;icy;&amp;jcy; &amp;Fcy;&amp;ocy;&amp;rcy;&amp;ucy;&amp;mcy;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73430" y="2420888"/>
            <a:ext cx="2970570" cy="37444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&amp;Kcy;&amp;acy;&amp;kcy; &amp;ncy;&amp;acy;&amp;rcy;&amp;icy;&amp;scy;&amp;ocy;&amp;vcy;&amp;acy;&amp;tcy;&amp;softcy; &amp;iecy;&amp;zhcy;&amp;icy;&amp;kcy;&amp;acy; &amp;vcy; &amp;fcy;&amp;ocy;&amp;tcy;&amp;ocy;&amp;shcy;&amp;ocy;&amp;pcy;&amp;iecy; &amp;Scy;&amp;acy;&amp;jcy;&amp;tcy; &amp;ocy; &amp;rcy;&amp;icy;&amp;scy;&amp;ocy;&amp;vcy;&amp;acy;&amp;ncy;&amp;icy;&amp;i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908720"/>
            <a:ext cx="6669782" cy="50073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C:\Documents and Settings\Admin\Рабочий стол\для презентаций\6-80h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5 &amp;Mcy;&amp;acy;&amp;rcy;&amp;tcy;&amp;acy; 2014 - All Soft for Ma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268760"/>
            <a:ext cx="6600056" cy="4650977"/>
          </a:xfrm>
          <a:prstGeom prst="rect">
            <a:avLst/>
          </a:prstGeom>
          <a:noFill/>
        </p:spPr>
      </p:pic>
      <p:pic>
        <p:nvPicPr>
          <p:cNvPr id="1030" name="Picture 6" descr="&amp;Rcy;&amp;ucy;&amp;scy;&amp;scy;&amp;kcy;&amp;icy;&amp;jcy; &amp;yacy;&amp;zcy;&amp;ycy;&amp;kcy; 7 &amp;kcy;&amp;lcy;&amp;acy;&amp;scy;&amp;scy; pdf - &amp;Tcy;&amp;ocy;&amp;lcy;&amp;softcy;&amp;kcy;&amp;ocy; &amp;ncy;&amp;ocy;&amp;vcy;&amp;ycy;&amp;iecy; &amp;ucy;&amp;chcy;&amp;iecy;&amp;bcy;&amp;ncy;&amp;icy;&amp;kcy;&amp;icy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52536" y="260648"/>
            <a:ext cx="10436336" cy="6912768"/>
          </a:xfrm>
          <a:prstGeom prst="rect">
            <a:avLst/>
          </a:prstGeom>
          <a:noFill/>
        </p:spPr>
      </p:pic>
      <p:pic>
        <p:nvPicPr>
          <p:cNvPr id="2050" name="Picture 2" descr="http://img-fotki.yandex.ru/get/9515/102699435.979/0_accdd_1d12e1a2_S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5856" y="1988840"/>
            <a:ext cx="2607614" cy="2940918"/>
          </a:xfrm>
          <a:prstGeom prst="rect">
            <a:avLst/>
          </a:prstGeom>
          <a:noFill/>
        </p:spPr>
      </p:pic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179512" y="260648"/>
            <a:ext cx="3131840" cy="1152128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 rtl="0"/>
            <a:r>
              <a:rPr lang="ru-RU" sz="3600" kern="10" spc="-360" dirty="0" smtClean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МОЛОДЦЫ!</a:t>
            </a:r>
            <a:endParaRPr lang="ru-RU" sz="3600" kern="10" spc="-360" dirty="0">
              <a:ln w="12700">
                <a:solidFill>
                  <a:srgbClr val="000099"/>
                </a:solidFill>
                <a:round/>
                <a:headEnd/>
                <a:tailEnd/>
              </a:ln>
              <a:solidFill>
                <a:srgbClr val="33CCFF"/>
              </a:solidFill>
              <a:effectLst>
                <a:outerShdw dist="125724" dir="18900000" algn="ctr" rotWithShape="0">
                  <a:srgbClr val="000099"/>
                </a:outerShdw>
              </a:effectLst>
              <a:latin typeface="Impac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76672"/>
            <a:ext cx="8568952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/>
              <a:t>Использованные ресурсы.</a:t>
            </a:r>
          </a:p>
          <a:p>
            <a:r>
              <a:rPr lang="en-US" dirty="0" smtClean="0">
                <a:hlinkClick r:id="rId2"/>
              </a:rPr>
              <a:t>http://yandex.ru/images?uinfo=sw-1280-sh-1024-ww-1249-wh-878-pd-1-wp-5x4_1280x1024</a:t>
            </a:r>
            <a:endParaRPr lang="ru-RU" dirty="0" smtClean="0"/>
          </a:p>
          <a:p>
            <a:endParaRPr lang="ru-RU" dirty="0" smtClean="0"/>
          </a:p>
          <a:p>
            <a:r>
              <a:rPr lang="ru-RU" u="sng" dirty="0" smtClean="0">
                <a:hlinkClick r:id="rId3"/>
              </a:rPr>
              <a:t>http://bal-school7.edusite.ru/DswMedia/literaturnoechteniektp1klass.pdf</a:t>
            </a:r>
            <a:endParaRPr lang="ru-RU" dirty="0" smtClean="0"/>
          </a:p>
          <a:p>
            <a:endParaRPr lang="ru-RU" dirty="0" smtClean="0"/>
          </a:p>
          <a:p>
            <a:r>
              <a:rPr lang="ru-RU" u="sng" dirty="0" smtClean="0">
                <a:hlinkClick r:id="rId4"/>
              </a:rPr>
              <a:t>http://priroda.inc.ru/animation/chari/skola.html</a:t>
            </a:r>
            <a:endParaRPr lang="ru-RU" u="sng" dirty="0" smtClean="0"/>
          </a:p>
          <a:p>
            <a:endParaRPr lang="ru-RU" dirty="0" smtClean="0"/>
          </a:p>
          <a:p>
            <a:r>
              <a:rPr lang="ru-RU" dirty="0" err="1" smtClean="0"/>
              <a:t>Н.А.Агаркова</a:t>
            </a:r>
            <a:r>
              <a:rPr lang="ru-RU" dirty="0" smtClean="0"/>
              <a:t> «Азбука» Москва АКАДЕМКНИГА/УЧЕБНИК 2012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Documents and Settings\Admin\Рабочий стол\для презентаций\6-80h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162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lum bright="-30000" contrast="40000"/>
          </a:blip>
          <a:srcRect t="2500" r="1717"/>
          <a:stretch>
            <a:fillRect/>
          </a:stretch>
        </p:blipFill>
        <p:spPr bwMode="auto">
          <a:xfrm>
            <a:off x="4643438" y="428604"/>
            <a:ext cx="4286280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lum bright="-30000" contrast="40000"/>
          </a:blip>
          <a:srcRect r="422"/>
          <a:stretch>
            <a:fillRect/>
          </a:stretch>
        </p:blipFill>
        <p:spPr bwMode="auto">
          <a:xfrm>
            <a:off x="428596" y="428604"/>
            <a:ext cx="4214842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lum bright="-20000" contrast="30000"/>
          </a:blip>
          <a:srcRect/>
          <a:stretch>
            <a:fillRect/>
          </a:stretch>
        </p:blipFill>
        <p:spPr bwMode="auto">
          <a:xfrm>
            <a:off x="827584" y="2924944"/>
            <a:ext cx="3714776" cy="1167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 l="24359"/>
          <a:stretch>
            <a:fillRect/>
          </a:stretch>
        </p:blipFill>
        <p:spPr bwMode="auto">
          <a:xfrm>
            <a:off x="2699792" y="1628800"/>
            <a:ext cx="4214842" cy="99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lum bright="-30000" contrast="30000"/>
          </a:blip>
          <a:srcRect/>
          <a:stretch>
            <a:fillRect/>
          </a:stretch>
        </p:blipFill>
        <p:spPr bwMode="auto">
          <a:xfrm>
            <a:off x="899592" y="548680"/>
            <a:ext cx="3571900" cy="1003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5" cstate="print">
            <a:lum bright="-30000" contrast="40000"/>
          </a:blip>
          <a:srcRect/>
          <a:stretch>
            <a:fillRect/>
          </a:stretch>
        </p:blipFill>
        <p:spPr bwMode="auto">
          <a:xfrm>
            <a:off x="2987824" y="4293096"/>
            <a:ext cx="3879850" cy="111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lum bright="-30000" contrast="30000"/>
          </a:blip>
          <a:srcRect/>
          <a:stretch>
            <a:fillRect/>
          </a:stretch>
        </p:blipFill>
        <p:spPr bwMode="auto">
          <a:xfrm>
            <a:off x="611560" y="764704"/>
            <a:ext cx="7960234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274638"/>
            <a:ext cx="6779096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411760" y="1071546"/>
            <a:ext cx="573214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ер</a:t>
            </a: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ел		</a:t>
            </a: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ем</a:t>
            </a:r>
          </a:p>
          <a:p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ен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ей		</a:t>
            </a:r>
          </a:p>
          <a:p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214678" y="428604"/>
            <a:ext cx="571504" cy="57150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500298" y="428628"/>
            <a:ext cx="571504" cy="57150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9600" dirty="0"/>
          </a:p>
        </p:txBody>
      </p:sp>
      <p:sp>
        <p:nvSpPr>
          <p:cNvPr id="9" name="Дуга 8"/>
          <p:cNvSpPr/>
          <p:nvPr/>
        </p:nvSpPr>
        <p:spPr>
          <a:xfrm rot="5400000">
            <a:off x="2886060" y="614346"/>
            <a:ext cx="571504" cy="914400"/>
          </a:xfrm>
          <a:prstGeom prst="arc">
            <a:avLst>
              <a:gd name="adj1" fmla="val 16200000"/>
              <a:gd name="adj2" fmla="val 5123376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2714612" y="642942"/>
            <a:ext cx="142876" cy="14287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2786050" y="0"/>
            <a:ext cx="34336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071934" y="428628"/>
            <a:ext cx="571504" cy="57150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9600" dirty="0"/>
          </a:p>
        </p:txBody>
      </p:sp>
      <p:sp>
        <p:nvSpPr>
          <p:cNvPr id="12" name="Овал 11"/>
          <p:cNvSpPr/>
          <p:nvPr/>
        </p:nvSpPr>
        <p:spPr>
          <a:xfrm>
            <a:off x="4286248" y="642942"/>
            <a:ext cx="142876" cy="14287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одержимое 13"/>
          <p:cNvSpPr>
            <a:spLocks noGrp="1"/>
          </p:cNvSpPr>
          <p:nvPr>
            <p:ph idx="1"/>
          </p:nvPr>
        </p:nvSpPr>
        <p:spPr>
          <a:xfrm flipH="1">
            <a:off x="971600" y="1196752"/>
            <a:ext cx="144016" cy="4929411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8196" name="Picture 4" descr="&amp;Vcy;&amp;tcy;&amp;ocy;&amp;rcy;&amp;ocy;&amp;iecy; &amp;dcy;&amp;ycy;&amp;khcy;&amp;acy;&amp;ncy;&amp;icy;&amp;iecy; - 14 (&amp;tcy;&amp;iecy;&amp;mcy;&amp;kcy;&amp;acy; &amp;dcy;&amp;lcy;&amp;yacy; &amp;tcy;&amp;iecy;&amp;khcy;, &amp;kcy;&amp;ocy;&amp;mcy;&amp;ucy; &amp;zcy;&amp;acy; 35. - BabyPlan.ru - &amp;Scy;&amp;tcy;&amp;rcy;&amp;acy;&amp;ncy;&amp;icy;&amp;tscy;&amp;acy; 1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1124744"/>
            <a:ext cx="4608512" cy="5004048"/>
          </a:xfrm>
          <a:prstGeom prst="rect">
            <a:avLst/>
          </a:prstGeom>
          <a:noFill/>
        </p:spPr>
      </p:pic>
      <p:pic>
        <p:nvPicPr>
          <p:cNvPr id="13" name="Picture 4" descr="marisolotareva - &amp;Kcy;&amp;acy;&amp;kcy; &amp;mcy;&amp;ncy;&amp;ocy;&amp;gcy;&amp;ocy; &amp;zcy;&amp;ncy;&amp;acy;&amp;chcy;&amp;acy;&amp;tcy; &amp;tcy;&amp;ocy;&amp;chcy;&amp;kcy;&amp;icy;, &amp;IOcy;-&amp;mcy;&amp;acy;&amp;io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81128"/>
            <a:ext cx="2538419" cy="2276872"/>
          </a:xfrm>
          <a:prstGeom prst="rect">
            <a:avLst/>
          </a:prstGeom>
          <a:noFill/>
        </p:spPr>
      </p:pic>
      <p:pic>
        <p:nvPicPr>
          <p:cNvPr id="15" name="Рисунок 14" descr="Graffiti Letter E Coloring 440x570 U Graffiti Letters R Bubb…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8304" y="4869160"/>
            <a:ext cx="1835696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95536" y="1196752"/>
            <a:ext cx="83529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ел – ела – </a:t>
            </a:r>
            <a:r>
              <a:rPr lang="ru-RU" sz="4000" b="1" dirty="0" err="1" smtClean="0"/>
              <a:t>ела</a:t>
            </a:r>
            <a:r>
              <a:rPr lang="ru-RU" sz="4000" b="1" dirty="0" smtClean="0"/>
              <a:t> – ели</a:t>
            </a:r>
          </a:p>
          <a:p>
            <a:r>
              <a:rPr lang="ru-RU" sz="4000" b="1" dirty="0" smtClean="0"/>
              <a:t>ел – мел – мели – </a:t>
            </a:r>
            <a:r>
              <a:rPr lang="ru-RU" sz="4000" b="1" dirty="0" err="1" smtClean="0"/>
              <a:t>мели</a:t>
            </a:r>
            <a:endParaRPr lang="ru-RU" sz="4000" b="1" dirty="0" smtClean="0"/>
          </a:p>
          <a:p>
            <a:r>
              <a:rPr lang="ru-RU" sz="4000" b="1" dirty="0" err="1" smtClean="0"/>
              <a:t>ол</a:t>
            </a:r>
            <a:r>
              <a:rPr lang="ru-RU" sz="4000" b="1" dirty="0" smtClean="0"/>
              <a:t> – мол – молол – </a:t>
            </a:r>
            <a:r>
              <a:rPr lang="ru-RU" sz="4000" b="1" dirty="0" err="1" smtClean="0"/>
              <a:t>молол</a:t>
            </a:r>
            <a:r>
              <a:rPr lang="ru-RU" sz="4000" b="1" dirty="0" smtClean="0"/>
              <a:t> – намолол</a:t>
            </a:r>
          </a:p>
          <a:p>
            <a:r>
              <a:rPr lang="ru-RU" sz="4000" b="1" dirty="0" smtClean="0"/>
              <a:t>ел - мел – умел – умение –</a:t>
            </a:r>
            <a:r>
              <a:rPr lang="ru-RU" sz="4000" b="1" dirty="0" err="1" smtClean="0"/>
              <a:t>умение</a:t>
            </a:r>
            <a:r>
              <a:rPr lang="ru-RU" sz="4000" b="1" dirty="0" smtClean="0"/>
              <a:t> </a:t>
            </a:r>
            <a:endParaRPr lang="ru-RU" sz="4000" b="1" dirty="0"/>
          </a:p>
        </p:txBody>
      </p:sp>
      <p:sp>
        <p:nvSpPr>
          <p:cNvPr id="12" name="Содержимое 11"/>
          <p:cNvSpPr>
            <a:spLocks noGrp="1"/>
          </p:cNvSpPr>
          <p:nvPr>
            <p:ph idx="1"/>
          </p:nvPr>
        </p:nvSpPr>
        <p:spPr>
          <a:xfrm>
            <a:off x="8316416" y="1484784"/>
            <a:ext cx="827584" cy="45259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0242" name="AutoShape 2" descr="marisolotareva - &amp;Kcy;&amp;acy;&amp;kcy; &amp;mcy;&amp;ncy;&amp;ocy;&amp;gcy;&amp;ocy; &amp;zcy;&amp;ncy;&amp;acy;&amp;chcy;&amp;acy;&amp;tcy; &amp;tcy;&amp;ocy;&amp;chcy;&amp;kcy;&amp;icy;, &amp;IOcy;-&amp;mcy;&amp;acy;&amp;io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 descr="&amp;Bcy;&amp;ucy;&amp;kcy;&amp;vcy;&amp;acy; &amp;IEcy;, &amp;IOcy; &amp;Acy;&amp;Zcy;&amp;Bcy;&amp;Ucy;&amp;Kcy;&amp;Acy;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3789040"/>
            <a:ext cx="4536504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Freeform 37" descr="Уголки"/>
          <p:cNvSpPr>
            <a:spLocks/>
          </p:cNvSpPr>
          <p:nvPr/>
        </p:nvSpPr>
        <p:spPr bwMode="auto">
          <a:xfrm>
            <a:off x="-36513" y="4868863"/>
            <a:ext cx="9196388" cy="2287587"/>
          </a:xfrm>
          <a:custGeom>
            <a:avLst/>
            <a:gdLst>
              <a:gd name="T0" fmla="*/ 0 w 5793"/>
              <a:gd name="T1" fmla="*/ 1144 h 1296"/>
              <a:gd name="T2" fmla="*/ 16 w 5793"/>
              <a:gd name="T3" fmla="*/ 1088 h 1296"/>
              <a:gd name="T4" fmla="*/ 64 w 5793"/>
              <a:gd name="T5" fmla="*/ 936 h 1296"/>
              <a:gd name="T6" fmla="*/ 112 w 5793"/>
              <a:gd name="T7" fmla="*/ 824 h 1296"/>
              <a:gd name="T8" fmla="*/ 208 w 5793"/>
              <a:gd name="T9" fmla="*/ 712 h 1296"/>
              <a:gd name="T10" fmla="*/ 328 w 5793"/>
              <a:gd name="T11" fmla="*/ 624 h 1296"/>
              <a:gd name="T12" fmla="*/ 376 w 5793"/>
              <a:gd name="T13" fmla="*/ 576 h 1296"/>
              <a:gd name="T14" fmla="*/ 432 w 5793"/>
              <a:gd name="T15" fmla="*/ 544 h 1296"/>
              <a:gd name="T16" fmla="*/ 560 w 5793"/>
              <a:gd name="T17" fmla="*/ 464 h 1296"/>
              <a:gd name="T18" fmla="*/ 648 w 5793"/>
              <a:gd name="T19" fmla="*/ 448 h 1296"/>
              <a:gd name="T20" fmla="*/ 720 w 5793"/>
              <a:gd name="T21" fmla="*/ 384 h 1296"/>
              <a:gd name="T22" fmla="*/ 888 w 5793"/>
              <a:gd name="T23" fmla="*/ 328 h 1296"/>
              <a:gd name="T24" fmla="*/ 1304 w 5793"/>
              <a:gd name="T25" fmla="*/ 176 h 1296"/>
              <a:gd name="T26" fmla="*/ 1400 w 5793"/>
              <a:gd name="T27" fmla="*/ 152 h 1296"/>
              <a:gd name="T28" fmla="*/ 1752 w 5793"/>
              <a:gd name="T29" fmla="*/ 64 h 1296"/>
              <a:gd name="T30" fmla="*/ 1880 w 5793"/>
              <a:gd name="T31" fmla="*/ 40 h 1296"/>
              <a:gd name="T32" fmla="*/ 2344 w 5793"/>
              <a:gd name="T33" fmla="*/ 48 h 1296"/>
              <a:gd name="T34" fmla="*/ 2432 w 5793"/>
              <a:gd name="T35" fmla="*/ 72 h 1296"/>
              <a:gd name="T36" fmla="*/ 3000 w 5793"/>
              <a:gd name="T37" fmla="*/ 48 h 1296"/>
              <a:gd name="T38" fmla="*/ 3232 w 5793"/>
              <a:gd name="T39" fmla="*/ 24 h 1296"/>
              <a:gd name="T40" fmla="*/ 3344 w 5793"/>
              <a:gd name="T41" fmla="*/ 32 h 1296"/>
              <a:gd name="T42" fmla="*/ 3368 w 5793"/>
              <a:gd name="T43" fmla="*/ 56 h 1296"/>
              <a:gd name="T44" fmla="*/ 3488 w 5793"/>
              <a:gd name="T45" fmla="*/ 104 h 1296"/>
              <a:gd name="T46" fmla="*/ 3728 w 5793"/>
              <a:gd name="T47" fmla="*/ 112 h 1296"/>
              <a:gd name="T48" fmla="*/ 4144 w 5793"/>
              <a:gd name="T49" fmla="*/ 152 h 1296"/>
              <a:gd name="T50" fmla="*/ 4304 w 5793"/>
              <a:gd name="T51" fmla="*/ 200 h 1296"/>
              <a:gd name="T52" fmla="*/ 4520 w 5793"/>
              <a:gd name="T53" fmla="*/ 200 h 1296"/>
              <a:gd name="T54" fmla="*/ 4560 w 5793"/>
              <a:gd name="T55" fmla="*/ 216 h 1296"/>
              <a:gd name="T56" fmla="*/ 4752 w 5793"/>
              <a:gd name="T57" fmla="*/ 272 h 1296"/>
              <a:gd name="T58" fmla="*/ 4944 w 5793"/>
              <a:gd name="T59" fmla="*/ 336 h 1296"/>
              <a:gd name="T60" fmla="*/ 4984 w 5793"/>
              <a:gd name="T61" fmla="*/ 376 h 1296"/>
              <a:gd name="T62" fmla="*/ 5024 w 5793"/>
              <a:gd name="T63" fmla="*/ 408 h 1296"/>
              <a:gd name="T64" fmla="*/ 5096 w 5793"/>
              <a:gd name="T65" fmla="*/ 496 h 1296"/>
              <a:gd name="T66" fmla="*/ 5192 w 5793"/>
              <a:gd name="T67" fmla="*/ 632 h 1296"/>
              <a:gd name="T68" fmla="*/ 5248 w 5793"/>
              <a:gd name="T69" fmla="*/ 656 h 1296"/>
              <a:gd name="T70" fmla="*/ 5304 w 5793"/>
              <a:gd name="T71" fmla="*/ 688 h 1296"/>
              <a:gd name="T72" fmla="*/ 5352 w 5793"/>
              <a:gd name="T73" fmla="*/ 720 h 1296"/>
              <a:gd name="T74" fmla="*/ 5504 w 5793"/>
              <a:gd name="T75" fmla="*/ 792 h 1296"/>
              <a:gd name="T76" fmla="*/ 5552 w 5793"/>
              <a:gd name="T77" fmla="*/ 824 h 1296"/>
              <a:gd name="T78" fmla="*/ 5624 w 5793"/>
              <a:gd name="T79" fmla="*/ 880 h 1296"/>
              <a:gd name="T80" fmla="*/ 5704 w 5793"/>
              <a:gd name="T81" fmla="*/ 1016 h 1296"/>
              <a:gd name="T82" fmla="*/ 5784 w 5793"/>
              <a:gd name="T83" fmla="*/ 1096 h 1296"/>
              <a:gd name="T84" fmla="*/ 5336 w 5793"/>
              <a:gd name="T85" fmla="*/ 1168 h 1296"/>
              <a:gd name="T86" fmla="*/ 4088 w 5793"/>
              <a:gd name="T87" fmla="*/ 1152 h 1296"/>
              <a:gd name="T88" fmla="*/ 2824 w 5793"/>
              <a:gd name="T89" fmla="*/ 1144 h 1296"/>
              <a:gd name="T90" fmla="*/ 264 w 5793"/>
              <a:gd name="T91" fmla="*/ 1136 h 1296"/>
              <a:gd name="T92" fmla="*/ 0 w 5793"/>
              <a:gd name="T93" fmla="*/ 1096 h 129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5793"/>
              <a:gd name="T142" fmla="*/ 0 h 1296"/>
              <a:gd name="T143" fmla="*/ 5793 w 5793"/>
              <a:gd name="T144" fmla="*/ 1296 h 129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5793" h="1296">
                <a:moveTo>
                  <a:pt x="0" y="1144"/>
                </a:moveTo>
                <a:cubicBezTo>
                  <a:pt x="5" y="1125"/>
                  <a:pt x="14" y="1107"/>
                  <a:pt x="16" y="1088"/>
                </a:cubicBezTo>
                <a:cubicBezTo>
                  <a:pt x="28" y="991"/>
                  <a:pt x="9" y="991"/>
                  <a:pt x="64" y="936"/>
                </a:cubicBezTo>
                <a:cubicBezTo>
                  <a:pt x="79" y="891"/>
                  <a:pt x="72" y="851"/>
                  <a:pt x="112" y="824"/>
                </a:cubicBezTo>
                <a:cubicBezTo>
                  <a:pt x="129" y="774"/>
                  <a:pt x="165" y="740"/>
                  <a:pt x="208" y="712"/>
                </a:cubicBezTo>
                <a:cubicBezTo>
                  <a:pt x="247" y="654"/>
                  <a:pt x="275" y="657"/>
                  <a:pt x="328" y="624"/>
                </a:cubicBezTo>
                <a:cubicBezTo>
                  <a:pt x="398" y="580"/>
                  <a:pt x="331" y="621"/>
                  <a:pt x="376" y="576"/>
                </a:cubicBezTo>
                <a:cubicBezTo>
                  <a:pt x="390" y="562"/>
                  <a:pt x="416" y="553"/>
                  <a:pt x="432" y="544"/>
                </a:cubicBezTo>
                <a:cubicBezTo>
                  <a:pt x="475" y="518"/>
                  <a:pt x="519" y="492"/>
                  <a:pt x="560" y="464"/>
                </a:cubicBezTo>
                <a:cubicBezTo>
                  <a:pt x="585" y="447"/>
                  <a:pt x="619" y="454"/>
                  <a:pt x="648" y="448"/>
                </a:cubicBezTo>
                <a:cubicBezTo>
                  <a:pt x="675" y="430"/>
                  <a:pt x="691" y="398"/>
                  <a:pt x="720" y="384"/>
                </a:cubicBezTo>
                <a:cubicBezTo>
                  <a:pt x="774" y="357"/>
                  <a:pt x="832" y="350"/>
                  <a:pt x="888" y="328"/>
                </a:cubicBezTo>
                <a:cubicBezTo>
                  <a:pt x="978" y="194"/>
                  <a:pt x="1157" y="184"/>
                  <a:pt x="1304" y="176"/>
                </a:cubicBezTo>
                <a:cubicBezTo>
                  <a:pt x="1336" y="165"/>
                  <a:pt x="1367" y="159"/>
                  <a:pt x="1400" y="152"/>
                </a:cubicBezTo>
                <a:cubicBezTo>
                  <a:pt x="1525" y="89"/>
                  <a:pt x="1608" y="81"/>
                  <a:pt x="1752" y="64"/>
                </a:cubicBezTo>
                <a:cubicBezTo>
                  <a:pt x="1795" y="59"/>
                  <a:pt x="1837" y="46"/>
                  <a:pt x="1880" y="40"/>
                </a:cubicBezTo>
                <a:cubicBezTo>
                  <a:pt x="2001" y="0"/>
                  <a:pt x="2207" y="41"/>
                  <a:pt x="2344" y="48"/>
                </a:cubicBezTo>
                <a:cubicBezTo>
                  <a:pt x="2373" y="58"/>
                  <a:pt x="2432" y="72"/>
                  <a:pt x="2432" y="72"/>
                </a:cubicBezTo>
                <a:cubicBezTo>
                  <a:pt x="2632" y="68"/>
                  <a:pt x="2807" y="61"/>
                  <a:pt x="3000" y="48"/>
                </a:cubicBezTo>
                <a:cubicBezTo>
                  <a:pt x="3073" y="24"/>
                  <a:pt x="3158" y="28"/>
                  <a:pt x="3232" y="24"/>
                </a:cubicBezTo>
                <a:cubicBezTo>
                  <a:pt x="3269" y="27"/>
                  <a:pt x="3308" y="23"/>
                  <a:pt x="3344" y="32"/>
                </a:cubicBezTo>
                <a:cubicBezTo>
                  <a:pt x="3355" y="35"/>
                  <a:pt x="3359" y="50"/>
                  <a:pt x="3368" y="56"/>
                </a:cubicBezTo>
                <a:cubicBezTo>
                  <a:pt x="3395" y="74"/>
                  <a:pt x="3456" y="101"/>
                  <a:pt x="3488" y="104"/>
                </a:cubicBezTo>
                <a:cubicBezTo>
                  <a:pt x="3568" y="111"/>
                  <a:pt x="3648" y="109"/>
                  <a:pt x="3728" y="112"/>
                </a:cubicBezTo>
                <a:cubicBezTo>
                  <a:pt x="3894" y="153"/>
                  <a:pt x="3907" y="146"/>
                  <a:pt x="4144" y="152"/>
                </a:cubicBezTo>
                <a:cubicBezTo>
                  <a:pt x="4197" y="178"/>
                  <a:pt x="4246" y="190"/>
                  <a:pt x="4304" y="200"/>
                </a:cubicBezTo>
                <a:cubicBezTo>
                  <a:pt x="4394" y="185"/>
                  <a:pt x="4380" y="184"/>
                  <a:pt x="4520" y="200"/>
                </a:cubicBezTo>
                <a:cubicBezTo>
                  <a:pt x="4534" y="202"/>
                  <a:pt x="4547" y="211"/>
                  <a:pt x="4560" y="216"/>
                </a:cubicBezTo>
                <a:cubicBezTo>
                  <a:pt x="4623" y="239"/>
                  <a:pt x="4686" y="259"/>
                  <a:pt x="4752" y="272"/>
                </a:cubicBezTo>
                <a:cubicBezTo>
                  <a:pt x="4804" y="324"/>
                  <a:pt x="4873" y="329"/>
                  <a:pt x="4944" y="336"/>
                </a:cubicBezTo>
                <a:cubicBezTo>
                  <a:pt x="4994" y="353"/>
                  <a:pt x="4943" y="329"/>
                  <a:pt x="4984" y="376"/>
                </a:cubicBezTo>
                <a:cubicBezTo>
                  <a:pt x="4995" y="389"/>
                  <a:pt x="5012" y="396"/>
                  <a:pt x="5024" y="408"/>
                </a:cubicBezTo>
                <a:cubicBezTo>
                  <a:pt x="5050" y="434"/>
                  <a:pt x="5069" y="469"/>
                  <a:pt x="5096" y="496"/>
                </a:cubicBezTo>
                <a:cubicBezTo>
                  <a:pt x="5107" y="528"/>
                  <a:pt x="5161" y="611"/>
                  <a:pt x="5192" y="632"/>
                </a:cubicBezTo>
                <a:cubicBezTo>
                  <a:pt x="5209" y="643"/>
                  <a:pt x="5230" y="646"/>
                  <a:pt x="5248" y="656"/>
                </a:cubicBezTo>
                <a:cubicBezTo>
                  <a:pt x="5267" y="667"/>
                  <a:pt x="5286" y="677"/>
                  <a:pt x="5304" y="688"/>
                </a:cubicBezTo>
                <a:cubicBezTo>
                  <a:pt x="5320" y="698"/>
                  <a:pt x="5352" y="720"/>
                  <a:pt x="5352" y="720"/>
                </a:cubicBezTo>
                <a:cubicBezTo>
                  <a:pt x="5398" y="790"/>
                  <a:pt x="5431" y="774"/>
                  <a:pt x="5504" y="792"/>
                </a:cubicBezTo>
                <a:cubicBezTo>
                  <a:pt x="5520" y="803"/>
                  <a:pt x="5536" y="813"/>
                  <a:pt x="5552" y="824"/>
                </a:cubicBezTo>
                <a:cubicBezTo>
                  <a:pt x="5660" y="896"/>
                  <a:pt x="5558" y="858"/>
                  <a:pt x="5624" y="880"/>
                </a:cubicBezTo>
                <a:cubicBezTo>
                  <a:pt x="5641" y="930"/>
                  <a:pt x="5659" y="986"/>
                  <a:pt x="5704" y="1016"/>
                </a:cubicBezTo>
                <a:cubicBezTo>
                  <a:pt x="5731" y="1098"/>
                  <a:pt x="5684" y="1083"/>
                  <a:pt x="5784" y="1096"/>
                </a:cubicBezTo>
                <a:cubicBezTo>
                  <a:pt x="5755" y="1296"/>
                  <a:pt x="5793" y="1164"/>
                  <a:pt x="5336" y="1168"/>
                </a:cubicBezTo>
                <a:cubicBezTo>
                  <a:pt x="4920" y="1172"/>
                  <a:pt x="4504" y="1156"/>
                  <a:pt x="4088" y="1152"/>
                </a:cubicBezTo>
                <a:cubicBezTo>
                  <a:pt x="3663" y="1119"/>
                  <a:pt x="3265" y="1140"/>
                  <a:pt x="2824" y="1144"/>
                </a:cubicBezTo>
                <a:cubicBezTo>
                  <a:pt x="1971" y="1141"/>
                  <a:pt x="1117" y="1141"/>
                  <a:pt x="264" y="1136"/>
                </a:cubicBezTo>
                <a:cubicBezTo>
                  <a:pt x="201" y="1136"/>
                  <a:pt x="0" y="1109"/>
                  <a:pt x="0" y="1096"/>
                </a:cubicBezTo>
              </a:path>
            </a:pathLst>
          </a:custGeom>
          <a:pattFill prst="divot">
            <a:fgClr>
              <a:srgbClr val="00FF00"/>
            </a:fgClr>
            <a:bgClr>
              <a:srgbClr val="BFEFBF"/>
            </a:bgClr>
          </a:patt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4098" name="Picture 2" descr="ddd0fc32575ct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94000" y="1916113"/>
            <a:ext cx="3217863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0" name="AutoShape 4"/>
          <p:cNvSpPr>
            <a:spLocks noChangeArrowheads="1"/>
          </p:cNvSpPr>
          <p:nvPr/>
        </p:nvSpPr>
        <p:spPr bwMode="auto">
          <a:xfrm rot="-4715050">
            <a:off x="172244" y="5091907"/>
            <a:ext cx="1347787" cy="901700"/>
          </a:xfrm>
          <a:prstGeom prst="cloudCallout">
            <a:avLst>
              <a:gd name="adj1" fmla="val -34227"/>
              <a:gd name="adj2" fmla="val 14093"/>
            </a:avLst>
          </a:prstGeom>
          <a:gradFill rotWithShape="1">
            <a:gsLst>
              <a:gs pos="0">
                <a:srgbClr val="00003B"/>
              </a:gs>
              <a:gs pos="100000">
                <a:srgbClr val="00008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vert="eaVert"/>
          <a:lstStyle/>
          <a:p>
            <a:pPr algn="ctr"/>
            <a:endParaRPr lang="ru-RU"/>
          </a:p>
        </p:txBody>
      </p:sp>
      <p:sp>
        <p:nvSpPr>
          <p:cNvPr id="4101" name="Oval 5"/>
          <p:cNvSpPr>
            <a:spLocks noChangeArrowheads="1"/>
          </p:cNvSpPr>
          <p:nvPr/>
        </p:nvSpPr>
        <p:spPr bwMode="auto">
          <a:xfrm>
            <a:off x="7235825" y="188913"/>
            <a:ext cx="1511300" cy="15113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4102" name="AutoShape 6"/>
          <p:cNvSpPr>
            <a:spLocks noChangeArrowheads="1"/>
          </p:cNvSpPr>
          <p:nvPr/>
        </p:nvSpPr>
        <p:spPr bwMode="auto">
          <a:xfrm rot="-4715050">
            <a:off x="172244" y="3004344"/>
            <a:ext cx="1347788" cy="901700"/>
          </a:xfrm>
          <a:prstGeom prst="cloudCallout">
            <a:avLst>
              <a:gd name="adj1" fmla="val -34227"/>
              <a:gd name="adj2" fmla="val 14093"/>
            </a:avLst>
          </a:prstGeom>
          <a:gradFill rotWithShape="1">
            <a:gsLst>
              <a:gs pos="0">
                <a:srgbClr val="181847"/>
              </a:gs>
              <a:gs pos="100000">
                <a:srgbClr val="333399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vert="eaVert"/>
          <a:lstStyle/>
          <a:p>
            <a:pPr algn="ctr"/>
            <a:endParaRPr lang="ru-RU"/>
          </a:p>
        </p:txBody>
      </p:sp>
      <p:sp>
        <p:nvSpPr>
          <p:cNvPr id="4103" name="AutoShape 7"/>
          <p:cNvSpPr>
            <a:spLocks noChangeArrowheads="1"/>
          </p:cNvSpPr>
          <p:nvPr/>
        </p:nvSpPr>
        <p:spPr bwMode="auto">
          <a:xfrm rot="-4715050">
            <a:off x="172244" y="699294"/>
            <a:ext cx="1347788" cy="901700"/>
          </a:xfrm>
          <a:prstGeom prst="cloudCallout">
            <a:avLst>
              <a:gd name="adj1" fmla="val -34227"/>
              <a:gd name="adj2" fmla="val 14093"/>
            </a:avLst>
          </a:prstGeom>
          <a:gradFill rotWithShape="1">
            <a:gsLst>
              <a:gs pos="0">
                <a:schemeClr val="accent2"/>
              </a:gs>
              <a:gs pos="100000">
                <a:srgbClr val="4618F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vert="eaVert"/>
          <a:lstStyle/>
          <a:p>
            <a:pPr algn="ctr"/>
            <a:endParaRPr lang="ru-RU"/>
          </a:p>
        </p:txBody>
      </p:sp>
      <p:sp>
        <p:nvSpPr>
          <p:cNvPr id="4104" name="AutoShape 8"/>
          <p:cNvSpPr>
            <a:spLocks noChangeArrowheads="1"/>
          </p:cNvSpPr>
          <p:nvPr/>
        </p:nvSpPr>
        <p:spPr bwMode="auto">
          <a:xfrm rot="551848">
            <a:off x="1763713" y="260350"/>
            <a:ext cx="1347787" cy="901700"/>
          </a:xfrm>
          <a:prstGeom prst="cloudCallout">
            <a:avLst>
              <a:gd name="adj1" fmla="val -34227"/>
              <a:gd name="adj2" fmla="val 14093"/>
            </a:avLst>
          </a:prstGeom>
          <a:gradFill rotWithShape="1">
            <a:gsLst>
              <a:gs pos="0">
                <a:schemeClr val="accent2"/>
              </a:gs>
              <a:gs pos="100000">
                <a:srgbClr val="4EE8F8"/>
              </a:gs>
            </a:gsLst>
            <a:lin ang="5400000" scaled="1"/>
          </a:gra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4105" name="AutoShape 9"/>
          <p:cNvSpPr>
            <a:spLocks noChangeArrowheads="1"/>
          </p:cNvSpPr>
          <p:nvPr/>
        </p:nvSpPr>
        <p:spPr bwMode="auto">
          <a:xfrm rot="551848">
            <a:off x="3995738" y="260350"/>
            <a:ext cx="1347787" cy="901700"/>
          </a:xfrm>
          <a:prstGeom prst="cloudCallout">
            <a:avLst>
              <a:gd name="adj1" fmla="val -34227"/>
              <a:gd name="adj2" fmla="val 14093"/>
            </a:avLst>
          </a:prstGeom>
          <a:gradFill rotWithShape="1">
            <a:gsLst>
              <a:gs pos="0">
                <a:srgbClr val="6E74EE"/>
              </a:gs>
              <a:gs pos="100000">
                <a:srgbClr val="4EE8F8"/>
              </a:gs>
            </a:gsLst>
            <a:lin ang="5400000" scaled="1"/>
          </a:gra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4106" name="AutoShape 10"/>
          <p:cNvSpPr>
            <a:spLocks noChangeArrowheads="1"/>
          </p:cNvSpPr>
          <p:nvPr/>
        </p:nvSpPr>
        <p:spPr bwMode="auto">
          <a:xfrm rot="551848">
            <a:off x="6227763" y="260350"/>
            <a:ext cx="1347787" cy="901700"/>
          </a:xfrm>
          <a:prstGeom prst="cloudCallout">
            <a:avLst>
              <a:gd name="adj1" fmla="val -34227"/>
              <a:gd name="adj2" fmla="val 14093"/>
            </a:avLst>
          </a:prstGeom>
          <a:gradFill rotWithShape="1">
            <a:gsLst>
              <a:gs pos="0">
                <a:srgbClr val="6E74EE"/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4107" name="AutoShape 11"/>
          <p:cNvSpPr>
            <a:spLocks noChangeArrowheads="1"/>
          </p:cNvSpPr>
          <p:nvPr/>
        </p:nvSpPr>
        <p:spPr bwMode="auto">
          <a:xfrm rot="6170213">
            <a:off x="7733506" y="772319"/>
            <a:ext cx="1347788" cy="901700"/>
          </a:xfrm>
          <a:prstGeom prst="cloudCallout">
            <a:avLst>
              <a:gd name="adj1" fmla="val -34227"/>
              <a:gd name="adj2" fmla="val 14093"/>
            </a:avLst>
          </a:prstGeom>
          <a:gradFill rotWithShape="1">
            <a:gsLst>
              <a:gs pos="0">
                <a:srgbClr val="3366FF"/>
              </a:gs>
              <a:gs pos="50000">
                <a:schemeClr val="accent1"/>
              </a:gs>
              <a:gs pos="100000">
                <a:srgbClr val="3366FF"/>
              </a:gs>
            </a:gsLst>
            <a:lin ang="5400000" scaled="1"/>
          </a:gradFill>
          <a:ln w="9525">
            <a:solidFill>
              <a:schemeClr val="accent2"/>
            </a:solidFill>
            <a:round/>
            <a:headEnd/>
            <a:tailEnd/>
          </a:ln>
          <a:effectLst/>
        </p:spPr>
        <p:txBody>
          <a:bodyPr rot="10800000" vert="eaVert"/>
          <a:lstStyle/>
          <a:p>
            <a:pPr algn="ctr">
              <a:defRPr/>
            </a:pPr>
            <a:endParaRPr lang="ru-RU"/>
          </a:p>
        </p:txBody>
      </p:sp>
      <p:sp>
        <p:nvSpPr>
          <p:cNvPr id="4108" name="AutoShape 12"/>
          <p:cNvSpPr>
            <a:spLocks noChangeArrowheads="1"/>
          </p:cNvSpPr>
          <p:nvPr/>
        </p:nvSpPr>
        <p:spPr bwMode="auto">
          <a:xfrm rot="6170213">
            <a:off x="7733506" y="3075782"/>
            <a:ext cx="1347787" cy="901700"/>
          </a:xfrm>
          <a:prstGeom prst="cloudCallout">
            <a:avLst>
              <a:gd name="adj1" fmla="val -34227"/>
              <a:gd name="adj2" fmla="val 14093"/>
            </a:avLst>
          </a:prstGeom>
          <a:gradFill rotWithShape="1">
            <a:gsLst>
              <a:gs pos="0">
                <a:schemeClr val="bg1"/>
              </a:gs>
              <a:gs pos="100000">
                <a:srgbClr val="4618F0"/>
              </a:gs>
            </a:gsLst>
            <a:lin ang="2700000" scaled="1"/>
          </a:gradFill>
          <a:ln w="9525">
            <a:solidFill>
              <a:schemeClr val="accent2"/>
            </a:solidFill>
            <a:round/>
            <a:headEnd/>
            <a:tailEnd/>
          </a:ln>
        </p:spPr>
        <p:txBody>
          <a:bodyPr rot="10800000" vert="eaVert"/>
          <a:lstStyle/>
          <a:p>
            <a:pPr algn="ctr"/>
            <a:endParaRPr lang="ru-RU"/>
          </a:p>
        </p:txBody>
      </p:sp>
      <p:sp>
        <p:nvSpPr>
          <p:cNvPr id="4109" name="AutoShape 13"/>
          <p:cNvSpPr>
            <a:spLocks noChangeArrowheads="1"/>
          </p:cNvSpPr>
          <p:nvPr/>
        </p:nvSpPr>
        <p:spPr bwMode="auto">
          <a:xfrm rot="6170213">
            <a:off x="7733506" y="5307807"/>
            <a:ext cx="1347787" cy="901700"/>
          </a:xfrm>
          <a:prstGeom prst="cloudCallout">
            <a:avLst>
              <a:gd name="adj1" fmla="val -34227"/>
              <a:gd name="adj2" fmla="val 14093"/>
            </a:avLst>
          </a:prstGeom>
          <a:gradFill rotWithShape="1">
            <a:gsLst>
              <a:gs pos="0">
                <a:schemeClr val="bg1"/>
              </a:gs>
              <a:gs pos="100000">
                <a:srgbClr val="3366FF"/>
              </a:gs>
            </a:gsLst>
            <a:lin ang="2700000" scaled="1"/>
          </a:gradFill>
          <a:ln w="9525">
            <a:solidFill>
              <a:schemeClr val="accent2"/>
            </a:solidFill>
            <a:round/>
            <a:headEnd/>
            <a:tailEnd/>
          </a:ln>
        </p:spPr>
        <p:txBody>
          <a:bodyPr rot="10800000" vert="eaVert"/>
          <a:lstStyle/>
          <a:p>
            <a:pPr algn="ctr"/>
            <a:endParaRPr lang="ru-RU"/>
          </a:p>
        </p:txBody>
      </p:sp>
      <p:sp>
        <p:nvSpPr>
          <p:cNvPr id="4110" name="AutoShape 14"/>
          <p:cNvSpPr>
            <a:spLocks noChangeArrowheads="1"/>
          </p:cNvSpPr>
          <p:nvPr/>
        </p:nvSpPr>
        <p:spPr bwMode="auto">
          <a:xfrm rot="-10406119">
            <a:off x="6156325" y="5876925"/>
            <a:ext cx="1347788" cy="901700"/>
          </a:xfrm>
          <a:prstGeom prst="cloudCallout">
            <a:avLst>
              <a:gd name="adj1" fmla="val -34227"/>
              <a:gd name="adj2" fmla="val 14093"/>
            </a:avLst>
          </a:prstGeom>
          <a:gradFill rotWithShape="1">
            <a:gsLst>
              <a:gs pos="0">
                <a:schemeClr val="bg1"/>
              </a:gs>
              <a:gs pos="100000">
                <a:srgbClr val="3366FF"/>
              </a:gs>
            </a:gsLst>
            <a:lin ang="18900000" scaled="1"/>
          </a:gradFill>
          <a:ln w="9525">
            <a:solidFill>
              <a:schemeClr val="accent2"/>
            </a:solidFill>
            <a:round/>
            <a:headEnd/>
            <a:tailEnd/>
          </a:ln>
        </p:spPr>
        <p:txBody>
          <a:bodyPr rot="10800000"/>
          <a:lstStyle/>
          <a:p>
            <a:pPr algn="ctr"/>
            <a:endParaRPr lang="ru-RU"/>
          </a:p>
        </p:txBody>
      </p:sp>
      <p:sp>
        <p:nvSpPr>
          <p:cNvPr id="4111" name="AutoShape 15"/>
          <p:cNvSpPr>
            <a:spLocks noChangeArrowheads="1"/>
          </p:cNvSpPr>
          <p:nvPr/>
        </p:nvSpPr>
        <p:spPr bwMode="auto">
          <a:xfrm rot="-10406119">
            <a:off x="4067175" y="5876925"/>
            <a:ext cx="1347788" cy="901700"/>
          </a:xfrm>
          <a:prstGeom prst="cloudCallout">
            <a:avLst>
              <a:gd name="adj1" fmla="val -34227"/>
              <a:gd name="adj2" fmla="val 14093"/>
            </a:avLst>
          </a:prstGeom>
          <a:gradFill rotWithShape="1">
            <a:gsLst>
              <a:gs pos="0">
                <a:schemeClr val="bg1"/>
              </a:gs>
              <a:gs pos="100000">
                <a:srgbClr val="33E6F9"/>
              </a:gs>
            </a:gsLst>
            <a:lin ang="18900000" scaled="1"/>
          </a:gradFill>
          <a:ln w="9525">
            <a:solidFill>
              <a:srgbClr val="000080"/>
            </a:solidFill>
            <a:round/>
            <a:headEnd/>
            <a:tailEnd/>
          </a:ln>
        </p:spPr>
        <p:txBody>
          <a:bodyPr rot="10800000"/>
          <a:lstStyle/>
          <a:p>
            <a:pPr algn="ctr"/>
            <a:endParaRPr lang="ru-RU"/>
          </a:p>
        </p:txBody>
      </p:sp>
      <p:pic>
        <p:nvPicPr>
          <p:cNvPr id="4112" name="Picture 16" descr="arg-blue-left-tr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425" y="1341438"/>
            <a:ext cx="1190625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3" name="Picture 17" descr="ani-bird_red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27313" y="2708275"/>
            <a:ext cx="1439862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5" name="Picture 19" descr="b13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14625" y="5013325"/>
            <a:ext cx="1154113" cy="123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9" name="Picture 23" descr="b13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64388" y="5516563"/>
            <a:ext cx="1020762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24" name="AutoShape 28"/>
          <p:cNvSpPr>
            <a:spLocks noChangeArrowheads="1"/>
          </p:cNvSpPr>
          <p:nvPr/>
        </p:nvSpPr>
        <p:spPr bwMode="auto">
          <a:xfrm>
            <a:off x="5435600" y="2636838"/>
            <a:ext cx="3384550" cy="1223962"/>
          </a:xfrm>
          <a:prstGeom prst="wedgeRoundRectCallout">
            <a:avLst>
              <a:gd name="adj1" fmla="val -72329"/>
              <a:gd name="adj2" fmla="val -10958"/>
              <a:gd name="adj3" fmla="val 16667"/>
            </a:avLst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4125" name="Text Box 29"/>
          <p:cNvSpPr txBox="1">
            <a:spLocks noChangeArrowheads="1"/>
          </p:cNvSpPr>
          <p:nvPr/>
        </p:nvSpPr>
        <p:spPr bwMode="auto">
          <a:xfrm>
            <a:off x="5508625" y="2781300"/>
            <a:ext cx="324008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>
                <a:solidFill>
                  <a:srgbClr val="008000"/>
                </a:solidFill>
                <a:latin typeface="Times New Roman" pitchFamily="18" charset="0"/>
              </a:rPr>
              <a:t>Ребята, берегите зрение!</a:t>
            </a:r>
          </a:p>
        </p:txBody>
      </p:sp>
      <p:pic>
        <p:nvPicPr>
          <p:cNvPr id="4128" name="Picture 32" descr="B_Fly31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7628801">
            <a:off x="1287463" y="2536825"/>
            <a:ext cx="1143000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29" name="Picture 33" descr="B_Fly21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-7959049">
            <a:off x="7138194" y="3599656"/>
            <a:ext cx="1368425" cy="102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30" name="Picture 34" descr="B_Fly14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059113" y="2565400"/>
            <a:ext cx="1441450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31" name="Picture 35" descr="b11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187450" y="5516563"/>
            <a:ext cx="995363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32" name="Picture 36" descr="b11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292725" y="5157788"/>
            <a:ext cx="995363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34" name="AutoShape 38"/>
          <p:cNvSpPr>
            <a:spLocks noChangeArrowheads="1"/>
          </p:cNvSpPr>
          <p:nvPr/>
        </p:nvSpPr>
        <p:spPr bwMode="auto">
          <a:xfrm rot="-10406119">
            <a:off x="1692275" y="5876925"/>
            <a:ext cx="1347788" cy="901700"/>
          </a:xfrm>
          <a:prstGeom prst="cloudCallout">
            <a:avLst>
              <a:gd name="adj1" fmla="val -34227"/>
              <a:gd name="adj2" fmla="val 14093"/>
            </a:avLst>
          </a:prstGeom>
          <a:gradFill rotWithShape="1">
            <a:gsLst>
              <a:gs pos="0">
                <a:schemeClr val="bg1"/>
              </a:gs>
              <a:gs pos="100000">
                <a:srgbClr val="33E6F9"/>
              </a:gs>
            </a:gsLst>
            <a:lin ang="5400000" scaled="1"/>
          </a:gradFill>
          <a:ln w="9525">
            <a:solidFill>
              <a:srgbClr val="000080"/>
            </a:solidFill>
            <a:round/>
            <a:headEnd/>
            <a:tailEnd/>
          </a:ln>
        </p:spPr>
        <p:txBody>
          <a:bodyPr rot="10800000"/>
          <a:lstStyle/>
          <a:p>
            <a:pPr algn="ctr"/>
            <a:endParaRPr lang="ru-RU"/>
          </a:p>
        </p:txBody>
      </p:sp>
      <p:pic>
        <p:nvPicPr>
          <p:cNvPr id="4136" name="Picture 40">
            <a:hlinkClick r:id="" action="ppaction://media"/>
          </p:cNvPr>
          <p:cNvPicPr>
            <a:picLocks noRot="1" noChangeAspect="1" noChangeArrowheads="1"/>
          </p:cNvPicPr>
          <p:nvPr>
            <a:wavAudioFile r:embed="rId1" name="123.wav"/>
          </p:nvPr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1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000"/>
                            </p:stCondLst>
                            <p:childTnLst>
                              <p:par>
                                <p:cTn id="5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000"/>
                            </p:stCondLst>
                            <p:childTnLst>
                              <p:par>
                                <p:cTn id="6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9000"/>
                            </p:stCondLst>
                            <p:childTnLst>
                              <p:par>
                                <p:cTn id="6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0"/>
                            </p:stCondLst>
                            <p:childTnLst>
                              <p:par>
                                <p:cTn id="7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1000"/>
                            </p:stCondLst>
                            <p:childTnLst>
                              <p:par>
                                <p:cTn id="8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1000"/>
                                        <p:tgtEl>
                                          <p:spTgt spid="4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4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2000"/>
                            </p:stCondLst>
                            <p:childTnLst>
                              <p:par>
                                <p:cTn id="8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1000"/>
                                        <p:tgtEl>
                                          <p:spTgt spid="41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3000"/>
                            </p:stCondLst>
                            <p:childTnLst>
                              <p:par>
                                <p:cTn id="92" presetID="35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9000"/>
                            </p:stCondLst>
                            <p:childTnLst>
                              <p:par>
                                <p:cTn id="99" presetID="37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8 0.06806 L -0.18107 0.21528 C -0.21649 0.24861 -0.26927 0.26759 -0.32447 0.26759 C -0.38767 0.26759 -0.43784 0.24861 -0.47326 0.21528 L -0.64184 0.06806 " pathEditMode="relative" rAng="0" ptsTypes="FffFF">
                                      <p:cBhvr>
                                        <p:cTn id="100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5" y="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1000"/>
                            </p:stCondLst>
                            <p:childTnLst>
                              <p:par>
                                <p:cTn id="102" presetID="44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5747 0.06806 L -0.48473 0.00533 C -0.44827 -0.00856 -0.3941 -0.01597 -0.3375 -0.01597 C -0.27292 -0.01597 -0.22153 -0.00856 -0.18507 0.00533 L -0.01181 0.06806 " pathEditMode="relative" rAng="0" ptsTypes="FffFF">
                                      <p:cBhvr>
                                        <p:cTn id="103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3" y="-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3000"/>
                            </p:stCondLst>
                            <p:childTnLst>
                              <p:par>
                                <p:cTn id="10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3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3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6000"/>
                            </p:stCondLst>
                            <p:childTnLst>
                              <p:par>
                                <p:cTn id="110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9000"/>
                            </p:stCondLst>
                            <p:childTnLst>
                              <p:par>
                                <p:cTn id="114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20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20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31000"/>
                            </p:stCondLst>
                            <p:childTnLst>
                              <p:par>
                                <p:cTn id="11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2000" fill="hold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2000" fill="hold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33000"/>
                            </p:stCondLst>
                            <p:childTnLst>
                              <p:par>
                                <p:cTn id="124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5" dur="2000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2000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35000"/>
                            </p:stCondLst>
                            <p:childTnLst>
                              <p:par>
                                <p:cTn id="129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0" dur="2000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2000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37000"/>
                            </p:stCondLst>
                            <p:childTnLst>
                              <p:par>
                                <p:cTn id="1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4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38000"/>
                            </p:stCondLst>
                            <p:childTnLst>
                              <p:par>
                                <p:cTn id="1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4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39000"/>
                            </p:stCondLst>
                            <p:childTnLst>
                              <p:par>
                                <p:cTn id="1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4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40000"/>
                            </p:stCondLst>
                            <p:childTnLst>
                              <p:par>
                                <p:cTn id="1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4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41000"/>
                            </p:stCondLst>
                            <p:childTnLst>
                              <p:par>
                                <p:cTn id="1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4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ntr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4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44000"/>
                            </p:stCondLst>
                            <p:childTnLst>
                              <p:par>
                                <p:cTn id="15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1000"/>
                                        <p:tgtEl>
                                          <p:spTgt spid="4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1000"/>
                                        <p:tgtEl>
                                          <p:spTgt spid="4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45000"/>
                            </p:stCondLst>
                            <p:childTnLst>
                              <p:par>
                                <p:cTn id="16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2000" fill="hold"/>
                                        <p:tgtEl>
                                          <p:spTgt spid="4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2000" fill="hold"/>
                                        <p:tgtEl>
                                          <p:spTgt spid="4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47000"/>
                            </p:stCondLst>
                            <p:childTnLst>
                              <p:par>
                                <p:cTn id="169" presetID="1" presetClass="path" presetSubtype="0" repeatCount="2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11 -0.11458 C 0.05781 -0.10833 0.10955 -0.02917 0.10504 0.06273 C 0.10052 0.15463 0.04097 0.22361 -0.02795 0.21759 C -0.09705 0.21157 -0.14861 0.13171 -0.1441 0.04028 C -0.13941 -0.05185 -0.07986 -0.12083 -0.01111 -0.11458 Z " pathEditMode="relative" rAng="234174" ptsTypes="fffff">
                                      <p:cBhvr>
                                        <p:cTn id="170" dur="2000" fill="hold"/>
                                        <p:tgtEl>
                                          <p:spTgt spid="41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" y="1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1000"/>
                            </p:stCondLst>
                            <p:childTnLst>
                              <p:par>
                                <p:cTn id="172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2000" fill="hold"/>
                                        <p:tgtEl>
                                          <p:spTgt spid="4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2000" fill="hold"/>
                                        <p:tgtEl>
                                          <p:spTgt spid="4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53000"/>
                            </p:stCondLst>
                            <p:childTnLst>
                              <p:par>
                                <p:cTn id="177" presetID="7" presetClass="path" presetSubtype="0" repeatCount="2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82 0.05741 L 0.0382 -0.2581 L -0.18715 -0.2581 L -0.18715 0.05741 L 0.0382 0.05741 Z " pathEditMode="relative" rAng="16200000" ptsTypes="FFFFF">
                                      <p:cBhvr>
                                        <p:cTn id="178" dur="2000" fill="hold"/>
                                        <p:tgtEl>
                                          <p:spTgt spid="41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3" y="-1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57000"/>
                            </p:stCondLst>
                            <p:childTnLst>
                              <p:par>
                                <p:cTn id="1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4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8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36"/>
                </p:tgtEl>
              </p:cMediaNode>
            </p:audio>
          </p:childTnLst>
        </p:cTn>
      </p:par>
    </p:tnLst>
    <p:bldLst>
      <p:bldP spid="4100" grpId="0" animBg="1"/>
      <p:bldP spid="4100" grpId="1" animBg="1"/>
      <p:bldP spid="4101" grpId="0" animBg="1"/>
      <p:bldP spid="4101" grpId="1" animBg="1"/>
      <p:bldP spid="4101" grpId="2" animBg="1"/>
      <p:bldP spid="4102" grpId="0" animBg="1"/>
      <p:bldP spid="4102" grpId="1" animBg="1"/>
      <p:bldP spid="4103" grpId="0" animBg="1"/>
      <p:bldP spid="4103" grpId="1" animBg="1"/>
      <p:bldP spid="4104" grpId="0" animBg="1"/>
      <p:bldP spid="4104" grpId="1" animBg="1"/>
      <p:bldP spid="4105" grpId="0" animBg="1"/>
      <p:bldP spid="4105" grpId="1" animBg="1"/>
      <p:bldP spid="4106" grpId="0" animBg="1"/>
      <p:bldP spid="4106" grpId="1" animBg="1"/>
      <p:bldP spid="4107" grpId="0" animBg="1"/>
      <p:bldP spid="4107" grpId="1" animBg="1"/>
      <p:bldP spid="4108" grpId="0" animBg="1"/>
      <p:bldP spid="4108" grpId="1" animBg="1"/>
      <p:bldP spid="4109" grpId="0" animBg="1"/>
      <p:bldP spid="4109" grpId="1" animBg="1"/>
      <p:bldP spid="4110" grpId="0" animBg="1"/>
      <p:bldP spid="4110" grpId="1" animBg="1"/>
      <p:bldP spid="4111" grpId="0" animBg="1"/>
      <p:bldP spid="4111" grpId="1" animBg="1"/>
      <p:bldP spid="4124" grpId="0" animBg="1"/>
      <p:bldP spid="4124" grpId="1" animBg="1"/>
      <p:bldP spid="4125" grpId="0"/>
      <p:bldP spid="4125" grpId="1"/>
      <p:bldP spid="4134" grpId="0" animBg="1"/>
      <p:bldP spid="4134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lum bright="-20000" contrast="30000"/>
          </a:blip>
          <a:srcRect/>
          <a:stretch>
            <a:fillRect/>
          </a:stretch>
        </p:blipFill>
        <p:spPr bwMode="auto">
          <a:xfrm>
            <a:off x="395536" y="1266592"/>
            <a:ext cx="5184576" cy="4715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lum bright="-30000" contrast="40000"/>
          </a:blip>
          <a:srcRect/>
          <a:stretch>
            <a:fillRect/>
          </a:stretch>
        </p:blipFill>
        <p:spPr bwMode="auto">
          <a:xfrm>
            <a:off x="5004048" y="548680"/>
            <a:ext cx="3630613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Рисунок 5" descr="&amp;Pcy;&amp;ocy;&amp;dcy;&amp;iecy;&amp;lcy;&amp;kcy;&amp;icy; - &amp;Pcy;&amp;ocy;&amp;dcy;&amp;iecy;&amp;lcy;&amp;kcy;&amp;icy;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3140968"/>
            <a:ext cx="3024336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476672"/>
            <a:ext cx="7715842" cy="430993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b="1" dirty="0" smtClean="0"/>
              <a:t>У Нины именины.</a:t>
            </a:r>
          </a:p>
          <a:p>
            <a:pPr>
              <a:buNone/>
            </a:pPr>
            <a:r>
              <a:rPr lang="ru-RU" sz="4400" b="1" dirty="0" smtClean="0"/>
              <a:t> И у Лёни именины.</a:t>
            </a:r>
            <a:endParaRPr lang="ru-RU" sz="4400" b="1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rot="5400000">
            <a:off x="3286116" y="2357430"/>
            <a:ext cx="214314" cy="7143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5122" name="Picture 2" descr="&amp;Ocy;&amp;tcy;&amp;kcy;&amp;rcy;&amp;ycy;&amp;tcy;&amp;kcy;&amp;acy; &amp;Scy;&amp;Scy;&amp;Scy;&amp;Rcy; - &amp;vcy; &amp;shcy;&amp;kcy;&amp;ocy;&amp;lcy;&amp;ucy; &amp;zcy;&amp;vcy;&amp;iecy;&amp;rcy;&amp;icy; &amp;icy;&amp;dcy;&amp;ucy;&amp;t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2132856"/>
            <a:ext cx="4614913" cy="35283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871</TotalTime>
  <Words>120</Words>
  <Application>Microsoft Office PowerPoint</Application>
  <PresentationFormat>Экран (4:3)</PresentationFormat>
  <Paragraphs>33</Paragraphs>
  <Slides>16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Буквы Е , е 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Лифанова</cp:lastModifiedBy>
  <cp:revision>93</cp:revision>
  <dcterms:created xsi:type="dcterms:W3CDTF">2012-10-10T16:24:44Z</dcterms:created>
  <dcterms:modified xsi:type="dcterms:W3CDTF">2014-11-27T10:29:46Z</dcterms:modified>
</cp:coreProperties>
</file>